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4" r:id="rId2"/>
    <p:sldId id="345" r:id="rId3"/>
    <p:sldId id="332" r:id="rId4"/>
    <p:sldId id="311" r:id="rId5"/>
    <p:sldId id="262" r:id="rId6"/>
    <p:sldId id="314" r:id="rId7"/>
    <p:sldId id="316" r:id="rId8"/>
    <p:sldId id="333" r:id="rId9"/>
    <p:sldId id="334" r:id="rId10"/>
    <p:sldId id="312" r:id="rId11"/>
    <p:sldId id="317" r:id="rId12"/>
    <p:sldId id="315" r:id="rId13"/>
    <p:sldId id="337" r:id="rId14"/>
    <p:sldId id="313" r:id="rId15"/>
    <p:sldId id="324" r:id="rId16"/>
    <p:sldId id="336" r:id="rId17"/>
    <p:sldId id="321" r:id="rId18"/>
    <p:sldId id="335" r:id="rId19"/>
    <p:sldId id="338" r:id="rId20"/>
    <p:sldId id="339" r:id="rId21"/>
    <p:sldId id="327" r:id="rId22"/>
    <p:sldId id="322" r:id="rId23"/>
    <p:sldId id="323" r:id="rId24"/>
    <p:sldId id="285" r:id="rId25"/>
    <p:sldId id="331" r:id="rId26"/>
    <p:sldId id="348" r:id="rId27"/>
    <p:sldId id="347" r:id="rId28"/>
    <p:sldId id="309" r:id="rId29"/>
    <p:sldId id="340" r:id="rId30"/>
    <p:sldId id="341" r:id="rId31"/>
    <p:sldId id="342" r:id="rId32"/>
    <p:sldId id="346" r:id="rId33"/>
    <p:sldId id="349" r:id="rId34"/>
    <p:sldId id="343" r:id="rId35"/>
  </p:sldIdLst>
  <p:sldSz cx="11430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FFFF00"/>
    <a:srgbClr val="00FF00"/>
    <a:srgbClr val="0066FF"/>
    <a:srgbClr val="FFFFFF"/>
    <a:srgbClr val="F4430C"/>
    <a:srgbClr val="008000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33" autoAdjust="0"/>
    <p:restoredTop sz="94659" autoAdjust="0"/>
  </p:normalViewPr>
  <p:slideViewPr>
    <p:cSldViewPr>
      <p:cViewPr varScale="1">
        <p:scale>
          <a:sx n="69" d="100"/>
          <a:sy n="69" d="100"/>
        </p:scale>
        <p:origin x="-924" y="-102"/>
      </p:cViewPr>
      <p:guideLst>
        <p:guide orient="horz" pos="2160"/>
        <p:guide pos="3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71500" y="685800"/>
            <a:ext cx="5715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AE7164A-68AC-4406-AF2F-A7687C2A7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480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5EA624-83AA-479B-BD6D-A3DD7571DF70}" type="slidenum">
              <a:rPr lang="en-US" smtClean="0">
                <a:latin typeface="Arial" charset="0"/>
              </a:rPr>
              <a:pPr eaLnBrk="1" hangingPunct="1"/>
              <a:t>5</a:t>
            </a:fld>
            <a:endParaRPr lang="en-US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E86F13-38E9-40EF-B629-967BCF443C56}" type="slidenum">
              <a:rPr lang="en-US" smtClean="0">
                <a:latin typeface="Arial" charset="0"/>
              </a:rPr>
              <a:pPr eaLnBrk="1" hangingPunct="1"/>
              <a:t>31</a:t>
            </a:fld>
            <a:endParaRPr lang="en-US">
              <a:latin typeface="Arial" charset="0"/>
            </a:endParaRPr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2086C3C-691F-41B0-931D-9F41E72B139B}" type="slidenum">
              <a:rPr lang="en-US" sz="1200">
                <a:latin typeface="Arial" charset="0"/>
              </a:rPr>
              <a:pPr algn="r" eaLnBrk="1" hangingPunct="1"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D0AB98-1D9E-4AE1-BC6F-D8B45826416C}" type="slidenum">
              <a:rPr lang="en-US" smtClean="0">
                <a:latin typeface="Arial" charset="0"/>
              </a:rPr>
              <a:pPr eaLnBrk="1" hangingPunct="1"/>
              <a:t>34</a:t>
            </a:fld>
            <a:endParaRPr lang="en-US">
              <a:latin typeface="Arial" charset="0"/>
            </a:endParaRPr>
          </a:p>
        </p:txBody>
      </p:sp>
      <p:sp>
        <p:nvSpPr>
          <p:cNvPr id="4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B3FECF8-0B87-4B00-9EFF-93AAF410F5EF}" type="slidenum">
              <a:rPr lang="en-US" sz="1200">
                <a:latin typeface="Arial" charset="0"/>
              </a:rPr>
              <a:pPr algn="r" eaLnBrk="1" hangingPunct="1"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3EADC8-5A85-441A-AF9D-72C77E5013B9}" type="slidenum">
              <a:rPr lang="en-US" smtClean="0">
                <a:latin typeface="Arial" charset="0"/>
              </a:rPr>
              <a:pPr eaLnBrk="1" hangingPunct="1"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1711E62-0A78-4BA9-A44E-1DF8603B8165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E91782-0A43-42A9-A09D-2ACED6DE3757}" type="slidenum">
              <a:rPr lang="en-US" smtClean="0">
                <a:latin typeface="Arial" charset="0"/>
              </a:rPr>
              <a:pPr eaLnBrk="1" hangingPunct="1"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3B9B816-7A9C-4441-BF85-9F0C58D84C83}" type="slidenum">
              <a:rPr lang="en-US" sz="1200">
                <a:latin typeface="Arial" charset="0"/>
              </a:rPr>
              <a:pPr algn="r" eaLnBrk="1" hangingPunct="1"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CBA007-7C19-49C9-832E-B8B80C51D206}" type="slidenum">
              <a:rPr lang="en-US" smtClean="0">
                <a:latin typeface="Arial" charset="0"/>
              </a:rPr>
              <a:pPr eaLnBrk="1" hangingPunct="1"/>
              <a:t>19</a:t>
            </a:fld>
            <a:endParaRPr lang="en-US">
              <a:latin typeface="Arial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B0EF3BD-C728-4BD3-8AE6-8BF19BEB2CEF}" type="slidenum">
              <a:rPr lang="en-US" sz="1200">
                <a:latin typeface="Arial" charset="0"/>
              </a:rPr>
              <a:pPr algn="r" eaLnBrk="1" hangingPunct="1"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04426B-FD0E-4EB0-A343-C2CDBA11D180}" type="slidenum">
              <a:rPr lang="en-US" smtClean="0">
                <a:latin typeface="Arial" charset="0"/>
              </a:rPr>
              <a:pPr eaLnBrk="1" hangingPunct="1"/>
              <a:t>20</a:t>
            </a:fld>
            <a:endParaRPr lang="en-US">
              <a:latin typeface="Arial" charset="0"/>
            </a:endParaRPr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D80AF0D-5765-43B1-8423-701034B033BE}" type="slidenum">
              <a:rPr lang="en-US" sz="1200">
                <a:latin typeface="Arial" charset="0"/>
              </a:rPr>
              <a:pPr algn="r" eaLnBrk="1" hangingPunct="1"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BADA354-4804-455B-9C28-9F039B856BE3}" type="slidenum">
              <a:rPr lang="en-US" smtClean="0">
                <a:latin typeface="Arial" charset="0"/>
              </a:rPr>
              <a:pPr eaLnBrk="1" hangingPunct="1"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F8F14D-7D62-4E97-994E-EFAC67307156}" type="slidenum">
              <a:rPr lang="en-US" smtClean="0">
                <a:latin typeface="Arial" charset="0"/>
              </a:rPr>
              <a:pPr eaLnBrk="1" hangingPunct="1"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8AF3CF-AB05-4E74-8524-0EEE39208BCC}" type="slidenum">
              <a:rPr lang="en-US" smtClean="0">
                <a:latin typeface="Arial" charset="0"/>
              </a:rPr>
              <a:pPr eaLnBrk="1" hangingPunct="1"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30D7D95-09ED-4F19-B691-2F8FAC6D3139}" type="slidenum">
              <a:rPr lang="en-US" sz="1200">
                <a:latin typeface="Arial" charset="0"/>
              </a:rPr>
              <a:pPr algn="r" eaLnBrk="1" hangingPunct="1"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6B0E404-254B-410E-9241-8884B48F59CC}" type="slidenum">
              <a:rPr lang="en-US" smtClean="0">
                <a:latin typeface="Arial" charset="0"/>
              </a:rPr>
              <a:pPr eaLnBrk="1" hangingPunct="1"/>
              <a:t>30</a:t>
            </a:fld>
            <a:endParaRPr lang="en-US">
              <a:latin typeface="Arial" charset="0"/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73FD367-FCB9-46BD-AB62-21B30FF38A1A}" type="slidenum">
              <a:rPr lang="en-US" sz="1200">
                <a:latin typeface="Arial" charset="0"/>
              </a:rPr>
              <a:pPr algn="r" eaLnBrk="1" hangingPunct="1"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F6040-DB03-4DE1-B118-276592FCA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309714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675F2-C21B-415E-8944-DD806575B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0241243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4CA1C-BE8D-4FD1-99D9-4E14CC6D4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000528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12DAF-0C6C-48A8-B059-1159FE0EE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182332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1081-16C0-49AA-8A83-E1409062F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04675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35BA3-E515-4492-9EE4-8E0FAD736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66023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31622-7291-4A1E-AE8E-DEF73DA92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1579498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3650C-CCD6-440A-AC0F-051EC4E01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344578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73A6D-D4A1-4183-8C82-6F7452FDB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1574820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C6914-58C7-4848-B08A-7039865C3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228707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A095-2896-4E16-8D70-374A85C3B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718275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274638"/>
            <a:ext cx="1028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600200"/>
            <a:ext cx="10287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05250" y="6245225"/>
            <a:ext cx="3619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245225"/>
            <a:ext cx="266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583F759-7781-445E-B682-D05995B90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9.png"/><Relationship Id="rId7" Type="http://schemas.openxmlformats.org/officeDocument/2006/relationships/hyperlink" Target="http://images.google.com.vn/imgres?imgurl=http://www.amthuc365.vn/forums/imagehosting/10490e9098077fa.jpg&amp;imgrefurl=http://www.amthuc365.vn/forums/showthread.php?t=3927&amp;usg=__cwtJGEpi8X6iQSqCFWh3ZXswEj8=&amp;h=489&amp;w=415&amp;sz=49&amp;hl=vi&amp;start=1&amp;tbnid=YXahmp-vfa0j7M:&amp;tbnh=130&amp;tbnw=110&amp;prev=/images?q=SAU+RIENG&amp;gbv=2&amp;hl=vi" TargetMode="External"/><Relationship Id="rId12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hyperlink" Target="http://images.google.com.vn/imgres?imgurl=http://ngonnguhoc.org/bttiengviet/a/test%201/tuvung/xoai.jpg&amp;imgrefurl=http://ngonnguhoc.org/bttiengviet/a/test%201/tuvung/test1_tuvung2.htm&amp;usg=__raPZFx-iiLL3VoRHQ-2ty13K6Gk=&amp;h=242&amp;w=212&amp;sz=9&amp;hl=vi&amp;start=9&amp;tbnid=KPFYSuhfYM_5KM:&amp;tbnh=110&amp;tbnw=96&amp;prev=/images?q=XOAI&amp;gbv=2&amp;hl=vi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image" Target="../media/image34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58.jpeg"/><Relationship Id="rId7" Type="http://schemas.openxmlformats.org/officeDocument/2006/relationships/image" Target="../media/image7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1.jpeg"/><Relationship Id="rId10" Type="http://schemas.openxmlformats.org/officeDocument/2006/relationships/image" Target="../media/image73.jpeg"/><Relationship Id="rId4" Type="http://schemas.openxmlformats.org/officeDocument/2006/relationships/image" Target="../media/image60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jpeg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78.jpeg"/><Relationship Id="rId7" Type="http://schemas.openxmlformats.org/officeDocument/2006/relationships/image" Target="../media/image8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78.jpeg"/><Relationship Id="rId7" Type="http://schemas.openxmlformats.org/officeDocument/2006/relationships/image" Target="../media/image8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gif"/><Relationship Id="rId4" Type="http://schemas.openxmlformats.org/officeDocument/2006/relationships/image" Target="../media/image9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571500" y="381000"/>
            <a:ext cx="103822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 </a:t>
            </a:r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857250" y="1676400"/>
            <a:ext cx="976312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Địa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lí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–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4A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0" y="0"/>
            <a:ext cx="11430000" cy="6858000"/>
            <a:chOff x="8" y="0"/>
            <a:chExt cx="5760" cy="4320"/>
          </a:xfrm>
        </p:grpSpPr>
        <p:pic>
          <p:nvPicPr>
            <p:cNvPr id="2054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7" name="Picture 9" descr="BD21325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10" descr="BD21325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1" descr="BD21325_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44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2" descr="BD21325_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3" name="WordArt 20"/>
          <p:cNvSpPr>
            <a:spLocks noChangeArrowheads="1" noChangeShapeType="1" noTextEdit="1"/>
          </p:cNvSpPr>
          <p:nvPr/>
        </p:nvSpPr>
        <p:spPr bwMode="auto">
          <a:xfrm>
            <a:off x="571500" y="2667000"/>
            <a:ext cx="100965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sản xuất của người dân ở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đồng bằng Nam Bộ.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9"/>
          <p:cNvSpPr txBox="1">
            <a:spLocks noChangeArrowheads="1"/>
          </p:cNvSpPr>
          <p:nvPr/>
        </p:nvSpPr>
        <p:spPr bwMode="auto">
          <a:xfrm>
            <a:off x="0" y="15240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</a:rPr>
              <a:t>1. </a:t>
            </a:r>
            <a:r>
              <a:rPr lang="en-US" sz="2800" b="1" dirty="0" err="1">
                <a:solidFill>
                  <a:srgbClr val="0000FF"/>
                </a:solidFill>
              </a:rPr>
              <a:t>Vựa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lúa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vựa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trái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lớn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nhất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nước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2362200"/>
            <a:ext cx="11430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008000"/>
                </a:solidFill>
              </a:rPr>
              <a:t>Quy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trình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thu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hoạch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và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chế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biến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gạo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xuất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khẩu</a:t>
            </a:r>
            <a:r>
              <a:rPr lang="en-US" sz="2800" b="1" dirty="0">
                <a:solidFill>
                  <a:srgbClr val="008000"/>
                </a:solidFill>
              </a:rPr>
              <a:t>:</a:t>
            </a:r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>
            <a:off x="0" y="3733800"/>
            <a:ext cx="2000250" cy="838200"/>
          </a:xfrm>
          <a:prstGeom prst="rightArrow">
            <a:avLst>
              <a:gd name="adj1" fmla="val 65278"/>
              <a:gd name="adj2" fmla="val 58499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Gặt lúa</a:t>
            </a:r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>
            <a:off x="2000250" y="3733800"/>
            <a:ext cx="2190750" cy="914400"/>
          </a:xfrm>
          <a:prstGeom prst="rightArrow">
            <a:avLst>
              <a:gd name="adj1" fmla="val 59370"/>
              <a:gd name="adj2" fmla="val 6098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Tuốt lúa</a:t>
            </a:r>
            <a:r>
              <a:rPr lang="en-US" sz="2400" b="1">
                <a:solidFill>
                  <a:srgbClr val="0000FF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7" name="AutoShape 21"/>
          <p:cNvSpPr>
            <a:spLocks noChangeArrowheads="1"/>
          </p:cNvSpPr>
          <p:nvPr/>
        </p:nvSpPr>
        <p:spPr bwMode="auto">
          <a:xfrm>
            <a:off x="4191000" y="3733800"/>
            <a:ext cx="1809750" cy="838200"/>
          </a:xfrm>
          <a:prstGeom prst="rightArrow">
            <a:avLst>
              <a:gd name="adj1" fmla="val 69315"/>
              <a:gd name="adj2" fmla="val 57036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>
                <a:solidFill>
                  <a:srgbClr val="0000FF"/>
                </a:solidFill>
                <a:cs typeface="Times New Roman" pitchFamily="18" charset="0"/>
              </a:rPr>
              <a:t>Phơi thóc</a:t>
            </a:r>
          </a:p>
        </p:txBody>
      </p:sp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5905500" y="3733800"/>
            <a:ext cx="2381250" cy="838200"/>
          </a:xfrm>
          <a:prstGeom prst="rightArrow">
            <a:avLst>
              <a:gd name="adj1" fmla="val 68889"/>
              <a:gd name="adj2" fmla="val 5681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Xay xát</a:t>
            </a:r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8286750" y="3733800"/>
            <a:ext cx="3143250" cy="914400"/>
          </a:xfrm>
          <a:prstGeom prst="rightArrow">
            <a:avLst>
              <a:gd name="adj1" fmla="val 73611"/>
              <a:gd name="adj2" fmla="val 7234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Xếp gạo lên tàu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0" y="3611563"/>
            <a:ext cx="3886200" cy="1036637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04800" y="0"/>
            <a:ext cx="1112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2800" b="1" dirty="0">
                <a:solidFill>
                  <a:srgbClr val="008000"/>
                </a:solidFill>
              </a:rPr>
              <a:t> * </a:t>
            </a:r>
            <a:r>
              <a:rPr lang="en-US" sz="2800" b="1" dirty="0" err="1">
                <a:solidFill>
                  <a:srgbClr val="008000"/>
                </a:solidFill>
              </a:rPr>
              <a:t>Quan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sát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hình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dưới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đây</a:t>
            </a:r>
            <a:r>
              <a:rPr lang="en-US" sz="2800" b="1" dirty="0">
                <a:solidFill>
                  <a:srgbClr val="008000"/>
                </a:solidFill>
              </a:rPr>
              <a:t>, </a:t>
            </a:r>
            <a:r>
              <a:rPr lang="en-US" sz="2800" b="1" dirty="0" err="1">
                <a:solidFill>
                  <a:srgbClr val="008000"/>
                </a:solidFill>
              </a:rPr>
              <a:t>kể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tên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một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số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trái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cây</a:t>
            </a:r>
            <a:r>
              <a:rPr lang="en-US" sz="2800" b="1" dirty="0">
                <a:solidFill>
                  <a:srgbClr val="008000"/>
                </a:solidFill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</a:rPr>
              <a:t>đồng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bằng</a:t>
            </a:r>
            <a:r>
              <a:rPr lang="en-US" sz="2800" b="1" dirty="0">
                <a:solidFill>
                  <a:srgbClr val="008000"/>
                </a:solidFill>
              </a:rPr>
              <a:t> Nam </a:t>
            </a:r>
            <a:r>
              <a:rPr lang="en-US" sz="2800" b="1" dirty="0" err="1">
                <a:solidFill>
                  <a:srgbClr val="008000"/>
                </a:solidFill>
              </a:rPr>
              <a:t>Bộ</a:t>
            </a:r>
            <a:r>
              <a:rPr lang="en-US" sz="2800" b="1" dirty="0">
                <a:solidFill>
                  <a:srgbClr val="008000"/>
                </a:solidFill>
              </a:rPr>
              <a:t>.</a:t>
            </a:r>
          </a:p>
        </p:txBody>
      </p:sp>
      <p:pic>
        <p:nvPicPr>
          <p:cNvPr id="135172" name="Picture 11" descr="dua%20ha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5105400"/>
            <a:ext cx="2381250" cy="1752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3" name="Picture 12" descr="tg1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5105400"/>
            <a:ext cx="23812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13" descr="culaothois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5105400"/>
            <a:ext cx="23098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14" descr="xoai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762000"/>
            <a:ext cx="2362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6" name="Picture 15" descr="10490e9098077f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2286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7" name="Picture 16" descr="450px-Pineapple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762000"/>
            <a:ext cx="2152650" cy="4114800"/>
          </a:xfrm>
          <a:noFill/>
        </p:spPr>
      </p:pic>
      <p:pic>
        <p:nvPicPr>
          <p:cNvPr id="135178" name="Picture 17" descr="hieuptfood-papay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25717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9" name="Picture 18" descr="du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105400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0" name="Picture 19" descr="du d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2286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1" name="Picture 20" descr="u10799_t1248254750_dFZO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2190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4000500" y="44196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8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0" y="3671888"/>
            <a:ext cx="2301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80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13316" name="Picture 14" descr="DSC09647[1]"/>
          <p:cNvPicPr>
            <a:picLocks noChangeAspect="1" noChangeArrowheads="1"/>
          </p:cNvPicPr>
          <p:nvPr/>
        </p:nvPicPr>
        <p:blipFill>
          <a:blip r:embed="rId2" cstate="print">
            <a:lum bright="-24000"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847" r="46808"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5" name="Picture 15" descr="img0687xm6[1]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6" name="Picture 16" descr="small_1173254984"/>
          <p:cNvPicPr>
            <a:picLocks noChangeAspect="1" noChangeArrowheads="1"/>
          </p:cNvPicPr>
          <p:nvPr/>
        </p:nvPicPr>
        <p:blipFill>
          <a:blip r:embed="rId4" cstate="print">
            <a:lum bright="-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7" name="Picture 17" descr="IMG_1954-full[1]"/>
          <p:cNvPicPr>
            <a:picLocks noChangeAspect="1" noChangeArrowheads="1"/>
          </p:cNvPicPr>
          <p:nvPr/>
        </p:nvPicPr>
        <p:blipFill>
          <a:blip r:embed="rId5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8" name="Picture 18" descr="kaorufoto[1]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9" name="Picture 19" descr="grte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0" name="Picture 20" descr="sweet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09"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1" name="Picture 21" descr="soursop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2" name="Picture 22" descr="hieuptfood-papaya[1]"/>
          <p:cNvPicPr>
            <a:picLocks noChangeAspect="1" noChangeArrowheads="1"/>
          </p:cNvPicPr>
          <p:nvPr/>
        </p:nvPicPr>
        <p:blipFill>
          <a:blip r:embed="rId10" cstate="print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3" name="Picture 23" descr="Poungmanee[1]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4" name="Picture 24" descr="images[1]"/>
          <p:cNvPicPr>
            <a:picLocks noChangeAspect="1" noChangeArrowheads="1"/>
          </p:cNvPicPr>
          <p:nvPr/>
        </p:nvPicPr>
        <p:blipFill>
          <a:blip r:embed="rId12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5" name="Picture 25" descr="quavusua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6" name="Picture 26" descr="imag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143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Text Box 27"/>
          <p:cNvSpPr txBox="1">
            <a:spLocks noChangeArrowheads="1"/>
          </p:cNvSpPr>
          <p:nvPr/>
        </p:nvSpPr>
        <p:spPr bwMode="auto">
          <a:xfrm>
            <a:off x="0" y="0"/>
            <a:ext cx="1143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</a:rPr>
              <a:t>đồng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bằng</a:t>
            </a:r>
            <a:r>
              <a:rPr lang="en-US" sz="3200" b="1" dirty="0">
                <a:solidFill>
                  <a:srgbClr val="0000FF"/>
                </a:solidFill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</a:rPr>
              <a:t>Bộ</a:t>
            </a:r>
            <a:r>
              <a:rPr lang="en-US" sz="3200" b="1" dirty="0">
                <a:solidFill>
                  <a:srgbClr val="0000FF"/>
                </a:solidFill>
              </a:rPr>
              <a:t> 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3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85" decel="100000"/>
                                        <p:tgtEl>
                                          <p:spTgt spid="133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85" decel="100000"/>
                                        <p:tgtEl>
                                          <p:spTgt spid="1331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385" fill="hold"/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385" fill="hold"/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3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33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13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1000"/>
                                        <p:tgtEl>
                                          <p:spTgt spid="13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ambut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3663"/>
            <a:ext cx="3255963" cy="17351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nf1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338388"/>
            <a:ext cx="3429000" cy="19129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xoa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4876800"/>
            <a:ext cx="3402012" cy="19018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Photo_Downlo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4184650" cy="25098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aurieng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679450"/>
            <a:ext cx="3111500" cy="35702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xoai8r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7425"/>
            <a:ext cx="4164013" cy="33305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0" y="2968625"/>
            <a:ext cx="4711700" cy="15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665663" y="2955925"/>
            <a:ext cx="1587" cy="161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4665663" y="2016125"/>
            <a:ext cx="1587" cy="939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633913" y="2028825"/>
            <a:ext cx="3486150" cy="15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4633913" y="4559300"/>
            <a:ext cx="3486150" cy="15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8078788" y="0"/>
            <a:ext cx="1587" cy="201612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8094663" y="4546600"/>
            <a:ext cx="1587" cy="23114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8094663" y="4559300"/>
            <a:ext cx="3335337" cy="127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WordArt 16"/>
          <p:cNvSpPr>
            <a:spLocks noChangeArrowheads="1" noChangeShapeType="1" noTextEdit="1"/>
          </p:cNvSpPr>
          <p:nvPr/>
        </p:nvSpPr>
        <p:spPr bwMode="auto">
          <a:xfrm>
            <a:off x="8523288" y="5089525"/>
            <a:ext cx="2525712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CÂY ĂN QUẢ</a:t>
            </a:r>
          </a:p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- MIỀN NAM - </a:t>
            </a:r>
          </a:p>
        </p:txBody>
      </p:sp>
      <p:sp>
        <p:nvSpPr>
          <p:cNvPr id="14353" name="WordArt 17"/>
          <p:cNvSpPr>
            <a:spLocks noChangeArrowheads="1" noChangeShapeType="1" noTextEdit="1"/>
          </p:cNvSpPr>
          <p:nvPr/>
        </p:nvSpPr>
        <p:spPr bwMode="auto">
          <a:xfrm>
            <a:off x="866775" y="2593975"/>
            <a:ext cx="2871788" cy="2619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Cây chôm chôm</a:t>
            </a:r>
          </a:p>
        </p:txBody>
      </p:sp>
      <p:sp>
        <p:nvSpPr>
          <p:cNvPr id="14354" name="WordArt 18"/>
          <p:cNvSpPr>
            <a:spLocks noChangeArrowheads="1" noChangeShapeType="1" noTextEdit="1"/>
          </p:cNvSpPr>
          <p:nvPr/>
        </p:nvSpPr>
        <p:spPr bwMode="auto">
          <a:xfrm>
            <a:off x="1312863" y="3121025"/>
            <a:ext cx="1852612" cy="2365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Cây xoài</a:t>
            </a:r>
          </a:p>
        </p:txBody>
      </p:sp>
      <p:sp>
        <p:nvSpPr>
          <p:cNvPr id="14355" name="WordArt 19"/>
          <p:cNvSpPr>
            <a:spLocks noChangeArrowheads="1" noChangeShapeType="1" noTextEdit="1"/>
          </p:cNvSpPr>
          <p:nvPr/>
        </p:nvSpPr>
        <p:spPr bwMode="auto">
          <a:xfrm>
            <a:off x="8382000" y="174625"/>
            <a:ext cx="2668588" cy="3143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Cây sầu riêng</a:t>
            </a: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285750" y="2209800"/>
            <a:ext cx="6096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800" b="1">
              <a:latin typeface="VNI-Times" pitchFamily="2" charset="0"/>
            </a:endParaRPr>
          </a:p>
        </p:txBody>
      </p:sp>
      <p:sp>
        <p:nvSpPr>
          <p:cNvPr id="15363" name="Rectangle 16"/>
          <p:cNvSpPr>
            <a:spLocks noChangeArrowheads="1"/>
          </p:cNvSpPr>
          <p:nvPr/>
        </p:nvSpPr>
        <p:spPr bwMode="auto">
          <a:xfrm>
            <a:off x="285750" y="4038600"/>
            <a:ext cx="495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/>
          </a:p>
        </p:txBody>
      </p:sp>
      <p:sp>
        <p:nvSpPr>
          <p:cNvPr id="15364" name="Rectangle 18"/>
          <p:cNvSpPr>
            <a:spLocks noChangeArrowheads="1"/>
          </p:cNvSpPr>
          <p:nvPr/>
        </p:nvSpPr>
        <p:spPr bwMode="auto">
          <a:xfrm>
            <a:off x="285750" y="5181600"/>
            <a:ext cx="600075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/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0" y="5969000"/>
            <a:ext cx="11334750" cy="88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3200" b="1"/>
          </a:p>
        </p:txBody>
      </p:sp>
      <p:sp>
        <p:nvSpPr>
          <p:cNvPr id="15366" name="Text Box 18"/>
          <p:cNvSpPr txBox="1">
            <a:spLocks noChangeArrowheads="1"/>
          </p:cNvSpPr>
          <p:nvPr/>
        </p:nvSpPr>
        <p:spPr bwMode="auto">
          <a:xfrm>
            <a:off x="356507" y="393412"/>
            <a:ext cx="1104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</a:rPr>
              <a:t>1. </a:t>
            </a:r>
            <a:r>
              <a:rPr lang="en-US" sz="3200" b="1" dirty="0" err="1">
                <a:solidFill>
                  <a:srgbClr val="0000FF"/>
                </a:solidFill>
              </a:rPr>
              <a:t>Vựa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lúa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vựa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cây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lớn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1091" name="Text Box 19"/>
          <p:cNvSpPr txBox="1">
            <a:spLocks noChangeArrowheads="1"/>
          </p:cNvSpPr>
          <p:nvPr/>
        </p:nvSpPr>
        <p:spPr bwMode="auto">
          <a:xfrm>
            <a:off x="304800" y="2330450"/>
            <a:ext cx="1143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>
                <a:solidFill>
                  <a:srgbClr val="008000"/>
                </a:solidFill>
              </a:rPr>
              <a:t>Đồng bằng Nam Bộ là nơi sản xuất lúa gạo, cây ăn trái và xuất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</a:rPr>
              <a:t> khẩu gạo lớn nhất cả nước. </a:t>
            </a:r>
            <a:endParaRPr lang="en-US" sz="3200">
              <a:solidFill>
                <a:srgbClr val="008000"/>
              </a:solidFill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381000" y="3746212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2. </a:t>
            </a:r>
            <a:r>
              <a:rPr lang="en-US" sz="3200" b="1" dirty="0" err="1">
                <a:solidFill>
                  <a:srgbClr val="0000FF"/>
                </a:solidFill>
              </a:rPr>
              <a:t>Nơi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nuôi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đánh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bắt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nhiều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thủy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sản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152400" y="1143000"/>
            <a:ext cx="1127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8000"/>
                </a:solidFill>
              </a:rPr>
              <a:t>- Qua tìm hiểu, các em có nhận xét gì về hoạt động sản xuất lúa gạo, cây ăn trái và chế biến lương thực ở đồng bằng Nam Bộ?</a:t>
            </a:r>
            <a:endParaRPr lang="en-US" sz="3200">
              <a:solidFill>
                <a:srgbClr val="008000"/>
              </a:solidFill>
            </a:endParaRPr>
          </a:p>
        </p:txBody>
      </p:sp>
      <p:sp>
        <p:nvSpPr>
          <p:cNvPr id="131094" name="Text Box 22"/>
          <p:cNvSpPr txBox="1">
            <a:spLocks noChangeArrowheads="1"/>
          </p:cNvSpPr>
          <p:nvPr/>
        </p:nvSpPr>
        <p:spPr bwMode="auto">
          <a:xfrm>
            <a:off x="228600" y="4429125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8000"/>
                </a:solidFill>
              </a:rPr>
              <a:t>- Mạng lưới sông ngòi của đồng bằng Nam Bộ có đặc điểm gì ?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91" grpId="0"/>
      <p:bldP spid="131092" grpId="0"/>
      <p:bldP spid="131093" grpId="0"/>
      <p:bldP spid="131093" grpId="1"/>
      <p:bldP spid="1310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11430000" cy="6858000"/>
            <a:chOff x="0" y="0"/>
            <a:chExt cx="5760" cy="4320"/>
          </a:xfrm>
        </p:grpSpPr>
        <p:pic>
          <p:nvPicPr>
            <p:cNvPr id="16387" name="Picture 3" descr="scan0026"/>
            <p:cNvPicPr>
              <a:picLocks noChangeAspect="1" noChangeArrowheads="1"/>
            </p:cNvPicPr>
            <p:nvPr/>
          </p:nvPicPr>
          <p:blipFill>
            <a:blip r:embed="rId2" cstate="print">
              <a:lum bright="-18000" contrast="24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1804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2784" y="3888"/>
              <a:ext cx="292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>
                  <a:solidFill>
                    <a:schemeClr val="accent2"/>
                  </a:solidFill>
                </a:rPr>
                <a:t>Lược đồ tự nhiên ĐBNB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285750" y="2209800"/>
            <a:ext cx="6096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800" b="1">
              <a:latin typeface="VNI-Times" pitchFamily="2" charset="0"/>
            </a:endParaRPr>
          </a:p>
        </p:txBody>
      </p:sp>
      <p:sp>
        <p:nvSpPr>
          <p:cNvPr id="17411" name="Rectangle 16"/>
          <p:cNvSpPr>
            <a:spLocks noChangeArrowheads="1"/>
          </p:cNvSpPr>
          <p:nvPr/>
        </p:nvSpPr>
        <p:spPr bwMode="auto">
          <a:xfrm>
            <a:off x="285750" y="4038600"/>
            <a:ext cx="4953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/>
          </a:p>
        </p:txBody>
      </p:sp>
      <p:sp>
        <p:nvSpPr>
          <p:cNvPr id="17412" name="Rectangle 18"/>
          <p:cNvSpPr>
            <a:spLocks noChangeArrowheads="1"/>
          </p:cNvSpPr>
          <p:nvPr/>
        </p:nvSpPr>
        <p:spPr bwMode="auto">
          <a:xfrm>
            <a:off x="285750" y="5181600"/>
            <a:ext cx="600075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200" b="1"/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0" y="5969000"/>
            <a:ext cx="11334750" cy="88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3200" b="1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0" y="1219200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2. </a:t>
            </a:r>
            <a:r>
              <a:rPr lang="en-US" sz="3200" b="1" dirty="0" err="1">
                <a:solidFill>
                  <a:srgbClr val="0000FF"/>
                </a:solidFill>
              </a:rPr>
              <a:t>Nơi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nuôi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đánh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bắt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nhiều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thủy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sản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nhất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cả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>
            <a:off x="32656" y="2339854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008000"/>
                </a:solidFill>
              </a:rPr>
              <a:t>- </a:t>
            </a:r>
            <a:r>
              <a:rPr lang="en-US" sz="3200" b="1" dirty="0" err="1">
                <a:solidFill>
                  <a:srgbClr val="008000"/>
                </a:solidFill>
              </a:rPr>
              <a:t>Mạng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lưới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sông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ngòi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của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đồng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bằng</a:t>
            </a:r>
            <a:r>
              <a:rPr lang="en-US" sz="3200" b="1" dirty="0">
                <a:solidFill>
                  <a:srgbClr val="008000"/>
                </a:solidFill>
              </a:rPr>
              <a:t> Nam </a:t>
            </a:r>
            <a:r>
              <a:rPr lang="en-US" sz="3200" b="1" dirty="0" err="1">
                <a:solidFill>
                  <a:srgbClr val="008000"/>
                </a:solidFill>
              </a:rPr>
              <a:t>Bộ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có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đặc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điểm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gì</a:t>
            </a:r>
            <a:r>
              <a:rPr lang="en-US" sz="3200" b="1" dirty="0">
                <a:solidFill>
                  <a:srgbClr val="008000"/>
                </a:solidFill>
              </a:rPr>
              <a:t> ?</a:t>
            </a: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32656" y="3505668"/>
            <a:ext cx="11430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8000"/>
                </a:solidFill>
              </a:rPr>
              <a:t>* </a:t>
            </a:r>
            <a:r>
              <a:rPr lang="en-US" sz="3200" b="1" dirty="0" err="1">
                <a:solidFill>
                  <a:srgbClr val="008000"/>
                </a:solidFill>
              </a:rPr>
              <a:t>Mạng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lưới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sông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ngòi</a:t>
            </a:r>
            <a:r>
              <a:rPr lang="en-US" sz="3200" b="1" dirty="0">
                <a:solidFill>
                  <a:srgbClr val="008000"/>
                </a:solidFill>
              </a:rPr>
              <a:t>, </a:t>
            </a:r>
            <a:r>
              <a:rPr lang="en-US" sz="3200" b="1" dirty="0" err="1">
                <a:solidFill>
                  <a:srgbClr val="008000"/>
                </a:solidFill>
              </a:rPr>
              <a:t>kênh</a:t>
            </a:r>
            <a:r>
              <a:rPr lang="en-US" sz="3200" b="1" dirty="0">
                <a:solidFill>
                  <a:srgbClr val="008000"/>
                </a:solidFill>
              </a:rPr>
              <a:t>, </a:t>
            </a:r>
            <a:r>
              <a:rPr lang="en-US" sz="3200" b="1" dirty="0" err="1">
                <a:solidFill>
                  <a:srgbClr val="008000"/>
                </a:solidFill>
              </a:rPr>
              <a:t>rạch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của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đồng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bằng</a:t>
            </a:r>
            <a:r>
              <a:rPr lang="en-US" sz="3200" b="1" dirty="0">
                <a:solidFill>
                  <a:srgbClr val="008000"/>
                </a:solidFill>
              </a:rPr>
              <a:t> Nam </a:t>
            </a:r>
            <a:r>
              <a:rPr lang="en-US" sz="3200" b="1" dirty="0" err="1">
                <a:solidFill>
                  <a:srgbClr val="008000"/>
                </a:solidFill>
              </a:rPr>
              <a:t>Bộ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dày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đặc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và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chằng</a:t>
            </a:r>
            <a:r>
              <a:rPr lang="en-US" sz="3200" b="1" dirty="0">
                <a:solidFill>
                  <a:srgbClr val="008000"/>
                </a:solidFill>
              </a:rPr>
              <a:t> </a:t>
            </a:r>
            <a:r>
              <a:rPr lang="en-US" sz="3200" b="1" dirty="0" err="1">
                <a:solidFill>
                  <a:srgbClr val="008000"/>
                </a:solidFill>
              </a:rPr>
              <a:t>chịt</a:t>
            </a:r>
            <a:r>
              <a:rPr lang="en-US" sz="3200" b="1" dirty="0">
                <a:solidFill>
                  <a:srgbClr val="008000"/>
                </a:solidFill>
              </a:rPr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2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9" grpId="0"/>
      <p:bldP spid="1628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2133600"/>
            <a:ext cx="10001250" cy="60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II. Nơi nuôi và đánh bắt nhiều thủy sản nhất cả nước.</a:t>
            </a:r>
          </a:p>
        </p:txBody>
      </p:sp>
      <p:sp>
        <p:nvSpPr>
          <p:cNvPr id="18435" name="Rectangle 12"/>
          <p:cNvSpPr>
            <a:spLocks noChangeArrowheads="1"/>
          </p:cNvSpPr>
          <p:nvPr/>
        </p:nvSpPr>
        <p:spPr bwMode="auto">
          <a:xfrm>
            <a:off x="3429000" y="2590800"/>
            <a:ext cx="4191000" cy="469900"/>
          </a:xfrm>
          <a:prstGeom prst="rect">
            <a:avLst/>
          </a:prstGeom>
          <a:solidFill>
            <a:srgbClr val="66FF66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/>
              <a:t> </a:t>
            </a:r>
            <a:r>
              <a:rPr lang="en-US" sz="2400">
                <a:solidFill>
                  <a:srgbClr val="0000FF"/>
                </a:solidFill>
              </a:rPr>
              <a:t>Hoạt động nhóm 5</a:t>
            </a:r>
          </a:p>
        </p:txBody>
      </p:sp>
      <p:pic>
        <p:nvPicPr>
          <p:cNvPr id="141317" name="Picture 18" descr="CAT 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4495800"/>
            <a:ext cx="3524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19" descr="nuoi ca b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905000"/>
            <a:ext cx="58261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20" descr="cangio_3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5619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0" name="Picture 21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619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1" name="Picture 22" descr="catra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3905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9"/>
          <p:cNvSpPr txBox="1">
            <a:spLocks noChangeArrowheads="1"/>
          </p:cNvSpPr>
          <p:nvPr/>
        </p:nvSpPr>
        <p:spPr bwMode="auto">
          <a:xfrm>
            <a:off x="0" y="5334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</a:rPr>
              <a:t>2. Nơi nuôi và đánh bắt nhiều thủy sản nhất cả nước.</a:t>
            </a: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0" y="6096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2. </a:t>
            </a:r>
            <a:r>
              <a:rPr lang="en-US" sz="2800" b="1" dirty="0" err="1">
                <a:solidFill>
                  <a:srgbClr val="0000FF"/>
                </a:solidFill>
              </a:rPr>
              <a:t>Nơi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nuôi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đánh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bắt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nhiều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thủy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sản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nhất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nước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10886" y="1231797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8000"/>
                </a:solidFill>
                <a:latin typeface=".VnTime" pitchFamily="34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rgbClr val="008000"/>
              </a:solidFill>
              <a:latin typeface=".VnTime" pitchFamily="34" charset="0"/>
            </a:endParaRP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0" y="1782230"/>
            <a:ext cx="1143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Thủy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tôm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sâm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rau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,…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0" y="2605086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0" y="3124200"/>
            <a:ext cx="1143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khai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thác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0" grpId="0"/>
      <p:bldP spid="161800" grpId="1"/>
      <p:bldP spid="161801" grpId="0"/>
      <p:bldP spid="161802" grpId="0"/>
      <p:bldP spid="161802" grpId="1"/>
      <p:bldP spid="1618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6868" name="Picture 4" descr="scan0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Nuoi ca l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6096000" cy="3200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20081126091145186_DSCN2336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096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5810250" y="3200400"/>
            <a:ext cx="4494213" cy="4619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latin typeface="+mn-lt"/>
              </a:rPr>
              <a:t>Nuôi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cá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tra</a:t>
            </a:r>
            <a:r>
              <a:rPr lang="en-US" sz="2000" b="1" dirty="0">
                <a:latin typeface="+mn-lt"/>
              </a:rPr>
              <a:t>, </a:t>
            </a:r>
            <a:r>
              <a:rPr lang="en-US" sz="2000" b="1" dirty="0" err="1">
                <a:latin typeface="+mn-lt"/>
              </a:rPr>
              <a:t>cá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sa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vùng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nước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lợ</a:t>
            </a:r>
            <a:r>
              <a:rPr lang="en-US" sz="2400" b="1" dirty="0">
                <a:latin typeface="+mn-lt"/>
              </a:rPr>
              <a:t> </a:t>
            </a:r>
          </a:p>
        </p:txBody>
      </p:sp>
      <p:pic>
        <p:nvPicPr>
          <p:cNvPr id="36872" name="Picture 8" descr="Danh bat 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533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857250" y="6448425"/>
            <a:ext cx="2449513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 err="1">
                <a:latin typeface="Arial" charset="0"/>
              </a:rPr>
              <a:t>Nuôi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cá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trong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lồng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39000" y="6461125"/>
            <a:ext cx="3524250" cy="396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>
                <a:latin typeface="Arial" charset="0"/>
              </a:rPr>
              <a:t>Nuôi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tôm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trong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 err="1">
                <a:latin typeface="Arial" charset="0"/>
              </a:rPr>
              <a:t>lồng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36875" name="Picture 11" descr="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7338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571500" y="3124200"/>
            <a:ext cx="4286250" cy="4270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+mn-lt"/>
                <a:cs typeface="Times New Roman" pitchFamily="18" charset="0"/>
              </a:rPr>
              <a:t>Bè</a:t>
            </a:r>
            <a:r>
              <a:rPr lang="en-US" sz="2200" b="1" dirty="0">
                <a:latin typeface="+mn-lt"/>
                <a:cs typeface="Times New Roman" pitchFamily="18" charset="0"/>
              </a:rPr>
              <a:t> </a:t>
            </a:r>
            <a:r>
              <a:rPr lang="en-US" sz="2200" b="1" dirty="0" err="1">
                <a:latin typeface="+mn-lt"/>
                <a:cs typeface="Times New Roman" pitchFamily="18" charset="0"/>
              </a:rPr>
              <a:t>nuôi</a:t>
            </a:r>
            <a:r>
              <a:rPr lang="en-US" sz="2200" b="1" dirty="0">
                <a:latin typeface="+mn-lt"/>
                <a:cs typeface="Times New Roman" pitchFamily="18" charset="0"/>
              </a:rPr>
              <a:t> </a:t>
            </a:r>
            <a:r>
              <a:rPr lang="en-US" sz="2200" b="1" dirty="0" err="1">
                <a:latin typeface="+mn-lt"/>
                <a:cs typeface="Times New Roman" pitchFamily="18" charset="0"/>
              </a:rPr>
              <a:t>cá</a:t>
            </a:r>
            <a:r>
              <a:rPr lang="en-US" sz="2200" b="1" dirty="0">
                <a:latin typeface="+mn-lt"/>
                <a:cs typeface="Times New Roman" pitchFamily="18" charset="0"/>
              </a:rPr>
              <a:t> </a:t>
            </a:r>
            <a:r>
              <a:rPr lang="en-US" sz="2200" b="1" dirty="0" err="1">
                <a:latin typeface="+mn-lt"/>
                <a:cs typeface="Times New Roman" pitchFamily="18" charset="0"/>
              </a:rPr>
              <a:t>trên</a:t>
            </a:r>
            <a:r>
              <a:rPr lang="en-US" sz="2200" b="1" dirty="0">
                <a:latin typeface="+mn-lt"/>
                <a:cs typeface="Times New Roman" pitchFamily="18" charset="0"/>
              </a:rPr>
              <a:t> </a:t>
            </a:r>
            <a:r>
              <a:rPr lang="en-US" sz="2200" b="1" dirty="0" err="1">
                <a:latin typeface="+mn-lt"/>
                <a:cs typeface="Times New Roman" pitchFamily="18" charset="0"/>
              </a:rPr>
              <a:t>sông</a:t>
            </a:r>
            <a:r>
              <a:rPr lang="en-US" sz="2200" b="1" dirty="0">
                <a:latin typeface="+mn-lt"/>
                <a:cs typeface="Times New Roman" pitchFamily="18" charset="0"/>
              </a:rPr>
              <a:t> </a:t>
            </a:r>
            <a:r>
              <a:rPr lang="en-US" sz="2200" b="1" dirty="0" err="1">
                <a:latin typeface="+mn-lt"/>
                <a:cs typeface="Times New Roman" pitchFamily="18" charset="0"/>
              </a:rPr>
              <a:t>Hậu</a:t>
            </a:r>
            <a:endParaRPr lang="en-US" sz="22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3" grpId="0" animBg="1"/>
      <p:bldP spid="36874" grpId="0" animBg="1"/>
      <p:bldP spid="368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476250" y="1447800"/>
            <a:ext cx="10287000" cy="4114800"/>
            <a:chOff x="912" y="864"/>
            <a:chExt cx="3312" cy="1008"/>
          </a:xfrm>
        </p:grpSpPr>
        <p:pic>
          <p:nvPicPr>
            <p:cNvPr id="3075" name="Picture 64" descr="2b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864"/>
              <a:ext cx="981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65" descr="KTBC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960"/>
              <a:ext cx="235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9940" name="Picture 4" descr="images[93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4038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CA1B7YA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343400"/>
            <a:ext cx="5429250" cy="2514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images[88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0"/>
            <a:ext cx="5429250" cy="434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857250" y="3352800"/>
            <a:ext cx="1809750" cy="519113"/>
          </a:xfrm>
          <a:prstGeom prst="rect">
            <a:avLst/>
          </a:prstGeom>
          <a:solidFill>
            <a:srgbClr val="F8FAA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4430C"/>
                </a:solidFill>
              </a:rPr>
              <a:t>Cá tra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6191250" y="2514600"/>
            <a:ext cx="1333500" cy="946150"/>
          </a:xfrm>
          <a:prstGeom prst="rect">
            <a:avLst/>
          </a:prstGeom>
          <a:solidFill>
            <a:srgbClr val="F8FAA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4430C"/>
                </a:solidFill>
              </a:rPr>
              <a:t>Cá</a:t>
            </a:r>
            <a:r>
              <a:rPr lang="en-US" sz="2800" b="1" dirty="0">
                <a:solidFill>
                  <a:srgbClr val="F4430C"/>
                </a:solidFill>
              </a:rPr>
              <a:t> </a:t>
            </a:r>
            <a:r>
              <a:rPr lang="en-US" sz="2800" b="1" dirty="0" err="1">
                <a:solidFill>
                  <a:srgbClr val="F4430C"/>
                </a:solidFill>
              </a:rPr>
              <a:t>ba</a:t>
            </a:r>
            <a:r>
              <a:rPr lang="en-US" sz="2800" b="1" dirty="0">
                <a:solidFill>
                  <a:srgbClr val="F4430C"/>
                </a:solidFill>
              </a:rPr>
              <a:t> </a:t>
            </a:r>
            <a:r>
              <a:rPr lang="en-US" sz="2800" b="1" dirty="0" err="1">
                <a:solidFill>
                  <a:srgbClr val="F4430C"/>
                </a:solidFill>
              </a:rPr>
              <a:t>sa</a:t>
            </a:r>
            <a:endParaRPr lang="en-US" sz="2800" b="1" dirty="0">
              <a:solidFill>
                <a:srgbClr val="F4430C"/>
              </a:solidFill>
            </a:endParaRP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8667750" y="5943600"/>
            <a:ext cx="1809750" cy="519113"/>
          </a:xfrm>
          <a:prstGeom prst="rect">
            <a:avLst/>
          </a:prstGeom>
          <a:solidFill>
            <a:srgbClr val="F8FAA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4430C"/>
                </a:solidFill>
              </a:rPr>
              <a:t>Tôm</a:t>
            </a:r>
            <a:endParaRPr lang="en-US" sz="2800" b="1" dirty="0">
              <a:solidFill>
                <a:srgbClr val="F4430C"/>
              </a:solidFill>
            </a:endParaRPr>
          </a:p>
        </p:txBody>
      </p:sp>
      <p:pic>
        <p:nvPicPr>
          <p:cNvPr id="39947" name="Picture 11" descr="images[19]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86200"/>
            <a:ext cx="6000750" cy="2971800"/>
          </a:xfrm>
          <a:noFill/>
          <a:ln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0" y="6172200"/>
            <a:ext cx="2000250" cy="519113"/>
          </a:xfrm>
          <a:prstGeom prst="rect">
            <a:avLst/>
          </a:prstGeom>
          <a:solidFill>
            <a:srgbClr val="F8FAA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4430C"/>
                </a:solidFill>
                <a:cs typeface="Times New Roman" pitchFamily="18" charset="0"/>
              </a:rPr>
              <a:t>Mực</a:t>
            </a:r>
            <a:endParaRPr lang="en-US" sz="2800" dirty="0">
              <a:solidFill>
                <a:srgbClr val="F4430C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  <p:bldP spid="39944" grpId="0" animBg="1"/>
      <p:bldP spid="39945" grpId="0" animBg="1"/>
      <p:bldP spid="399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3905250" y="1295400"/>
            <a:ext cx="1905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600">
              <a:latin typeface=".VnTime" pitchFamily="34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3238500" y="274320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6858000" y="2971800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22534" name="Text Box 15"/>
          <p:cNvSpPr txBox="1">
            <a:spLocks noChangeArrowheads="1"/>
          </p:cNvSpPr>
          <p:nvPr/>
        </p:nvSpPr>
        <p:spPr bwMode="auto">
          <a:xfrm>
            <a:off x="0" y="1003012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1">
                <a:solidFill>
                  <a:srgbClr val="0000FF"/>
                </a:solidFill>
              </a:rPr>
              <a:t>2. Nơi nuôi và đánh bắt nhiều thủy sản nhất cả nước.</a:t>
            </a:r>
            <a:endParaRPr lang="en-US" sz="3200">
              <a:solidFill>
                <a:srgbClr val="0000FF"/>
              </a:solidFill>
            </a:endParaRPr>
          </a:p>
        </p:txBody>
      </p:sp>
      <p:sp>
        <p:nvSpPr>
          <p:cNvPr id="148496" name="Text Box 16"/>
          <p:cNvSpPr txBox="1">
            <a:spLocks noChangeArrowheads="1"/>
          </p:cNvSpPr>
          <p:nvPr/>
        </p:nvSpPr>
        <p:spPr bwMode="auto">
          <a:xfrm>
            <a:off x="0" y="1717281"/>
            <a:ext cx="11430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3200" b="1" dirty="0"/>
              <a:t>1. Điều kiện nào làm cho đồng bằng Nam Bộ nuôi và đánh bắt nhiều thuỷ sản?</a:t>
            </a:r>
            <a:endParaRPr lang="en-US" sz="3200" dirty="0"/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8000"/>
              </a:solidFill>
              <a:latin typeface=".VnTime" pitchFamily="34" charset="0"/>
            </a:endParaRPr>
          </a:p>
        </p:txBody>
      </p:sp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0" y="3048000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NL" sz="3200" b="1" dirty="0"/>
              <a:t>2. Kể tên một số loài thuỷ sản đ­ược nuôi nhiều ở đây.</a:t>
            </a:r>
            <a:endParaRPr lang="en-US" sz="3200" dirty="0"/>
          </a:p>
        </p:txBody>
      </p:sp>
      <p:sp>
        <p:nvSpPr>
          <p:cNvPr id="148498" name="Text Box 18"/>
          <p:cNvSpPr txBox="1">
            <a:spLocks noChangeArrowheads="1"/>
          </p:cNvSpPr>
          <p:nvPr/>
        </p:nvSpPr>
        <p:spPr bwMode="auto">
          <a:xfrm>
            <a:off x="0" y="3911025"/>
            <a:ext cx="1143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l-NL" sz="3200" b="1" dirty="0"/>
              <a:t>3. Thuỷ sản của đồng bằng Nam Bộ đ­ợc tiêu thụ ở những đâu?</a:t>
            </a:r>
            <a:endParaRPr lang="en-US" sz="32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6" grpId="0"/>
      <p:bldP spid="148497" grpId="0"/>
      <p:bldP spid="1484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cangio_36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4250" y="0"/>
            <a:ext cx="4095750" cy="3227388"/>
          </a:xfrm>
          <a:noFill/>
        </p:spPr>
      </p:pic>
      <p:pic>
        <p:nvPicPr>
          <p:cNvPr id="96261" name="Picture 5" descr="nuoi ca b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3352800"/>
            <a:ext cx="4095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 descr="1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0" y="0"/>
            <a:ext cx="3997325" cy="2398713"/>
          </a:xfrm>
          <a:noFill/>
        </p:spPr>
      </p:pic>
      <p:pic>
        <p:nvPicPr>
          <p:cNvPr id="96263" name="Picture 7" descr="catra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362200"/>
            <a:ext cx="4000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8" descr="CAT V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724400"/>
            <a:ext cx="4000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AutoShape 9"/>
          <p:cNvSpPr>
            <a:spLocks noChangeArrowheads="1"/>
          </p:cNvSpPr>
          <p:nvPr/>
        </p:nvSpPr>
        <p:spPr bwMode="auto">
          <a:xfrm>
            <a:off x="-285750" y="3505200"/>
            <a:ext cx="3714750" cy="2895600"/>
          </a:xfrm>
          <a:prstGeom prst="verticalScroll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/>
              <a:t>- Vùng biển có </a:t>
            </a:r>
          </a:p>
          <a:p>
            <a:pPr eaLnBrk="0" hangingPunct="0"/>
            <a:r>
              <a:rPr lang="en-US" sz="2800"/>
              <a:t>  nhiều cá, tôm</a:t>
            </a:r>
          </a:p>
          <a:p>
            <a:pPr eaLnBrk="0" hangingPunct="0"/>
            <a:r>
              <a:rPr lang="en-US" sz="2800"/>
              <a:t> và các hải sản.</a:t>
            </a:r>
          </a:p>
          <a:p>
            <a:pPr eaLnBrk="0" hangingPunct="0">
              <a:buFontTx/>
              <a:buChar char="-"/>
            </a:pPr>
            <a:r>
              <a:rPr lang="en-US" sz="2800"/>
              <a:t> Mạng lưới sông</a:t>
            </a:r>
          </a:p>
          <a:p>
            <a:pPr eaLnBrk="0" hangingPunct="0"/>
            <a:r>
              <a:rPr lang="en-US" sz="2800"/>
              <a:t>  ngòi dày đặc.</a:t>
            </a:r>
          </a:p>
        </p:txBody>
      </p:sp>
      <p:sp>
        <p:nvSpPr>
          <p:cNvPr id="96267" name="AutoShape 11"/>
          <p:cNvSpPr>
            <a:spLocks noChangeArrowheads="1"/>
          </p:cNvSpPr>
          <p:nvPr/>
        </p:nvSpPr>
        <p:spPr bwMode="auto">
          <a:xfrm>
            <a:off x="0" y="0"/>
            <a:ext cx="3905250" cy="3733800"/>
          </a:xfrm>
          <a:prstGeom prst="cloudCallout">
            <a:avLst>
              <a:gd name="adj1" fmla="val 30282"/>
              <a:gd name="adj2" fmla="val 30102"/>
            </a:avLst>
          </a:prstGeom>
          <a:solidFill>
            <a:srgbClr val="FFFF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US" sz="2600"/>
              <a:t>Điều kiện nào làm cho đồng bằng Nam Bộ đánh bắt được nhiều thuỷ hải sản lớn nhất</a:t>
            </a:r>
          </a:p>
          <a:p>
            <a:pPr eaLnBrk="0" hangingPunct="0"/>
            <a:r>
              <a:rPr lang="en-US" sz="2600"/>
              <a:t>cả nước ?</a:t>
            </a:r>
          </a:p>
        </p:txBody>
      </p:sp>
      <p:pic>
        <p:nvPicPr>
          <p:cNvPr id="96269" name="Picture 13" descr="small_12085346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0"/>
            <a:ext cx="4095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0" name="Picture 14" descr="1770_mudcrab1_thumbnail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470400"/>
            <a:ext cx="40957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1" name="Picture 15" descr="catramap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362200"/>
            <a:ext cx="4057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AutoShape 16"/>
          <p:cNvSpPr>
            <a:spLocks noChangeArrowheads="1"/>
          </p:cNvSpPr>
          <p:nvPr/>
        </p:nvSpPr>
        <p:spPr bwMode="auto">
          <a:xfrm>
            <a:off x="-381000" y="0"/>
            <a:ext cx="4286250" cy="3810000"/>
          </a:xfrm>
          <a:prstGeom prst="star8">
            <a:avLst>
              <a:gd name="adj" fmla="val 38250"/>
            </a:avLst>
          </a:prstGeom>
          <a:solidFill>
            <a:srgbClr val="FFCCCC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800"/>
              <a:t>   Kể tên một số </a:t>
            </a:r>
          </a:p>
          <a:p>
            <a:pPr algn="ctr" eaLnBrk="0" hangingPunct="0"/>
            <a:r>
              <a:rPr lang="en-US" sz="2800"/>
              <a:t>thuỷ sản được </a:t>
            </a:r>
          </a:p>
          <a:p>
            <a:pPr algn="ctr" eaLnBrk="0" hangingPunct="0"/>
            <a:r>
              <a:rPr lang="en-US" sz="2800"/>
              <a:t>nuôi nhiều</a:t>
            </a:r>
          </a:p>
          <a:p>
            <a:pPr algn="ctr" eaLnBrk="0" hangingPunct="0"/>
            <a:r>
              <a:rPr lang="en-US" sz="2800"/>
              <a:t>ở đây. </a:t>
            </a:r>
          </a:p>
        </p:txBody>
      </p:sp>
      <p:sp>
        <p:nvSpPr>
          <p:cNvPr id="96273" name="AutoShape 17"/>
          <p:cNvSpPr>
            <a:spLocks noChangeArrowheads="1"/>
          </p:cNvSpPr>
          <p:nvPr/>
        </p:nvSpPr>
        <p:spPr bwMode="auto">
          <a:xfrm>
            <a:off x="0" y="3810000"/>
            <a:ext cx="3524250" cy="2667000"/>
          </a:xfrm>
          <a:prstGeom prst="wedgeEllipseCallout">
            <a:avLst>
              <a:gd name="adj1" fmla="val -3208"/>
              <a:gd name="adj2" fmla="val -486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800"/>
              <a:t>Các hải sản được nuôi nhiều ở đây là cá basa, tôm, cua…</a:t>
            </a:r>
          </a:p>
          <a:p>
            <a:pPr algn="ctr" eaLnBrk="0" hangingPunct="0"/>
            <a:endParaRPr lang="en-US" sz="2800"/>
          </a:p>
        </p:txBody>
      </p:sp>
      <p:pic>
        <p:nvPicPr>
          <p:cNvPr id="23566" name="Picture 16" descr="http://g.vatgia.vn/gallery_img/9/wbx13591775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724400"/>
            <a:ext cx="4000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2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275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425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5" grpId="0" animBg="1" autoUpdateAnimBg="0"/>
      <p:bldP spid="96267" grpId="0" animBg="1" autoUpdateAnimBg="0"/>
      <p:bldP spid="96272" grpId="0" animBg="1" autoUpdateAnimBg="0"/>
      <p:bldP spid="96273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4191000" y="4191000"/>
            <a:ext cx="11430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5429250" y="4267200"/>
            <a:ext cx="15240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2" name="AutoShape 20"/>
          <p:cNvSpPr>
            <a:spLocks noChangeArrowheads="1"/>
          </p:cNvSpPr>
          <p:nvPr/>
        </p:nvSpPr>
        <p:spPr bwMode="auto">
          <a:xfrm>
            <a:off x="381000" y="3048000"/>
            <a:ext cx="10001250" cy="1219200"/>
          </a:xfrm>
          <a:prstGeom prst="cloudCallout">
            <a:avLst>
              <a:gd name="adj1" fmla="val -14088"/>
              <a:gd name="adj2" fmla="val -140625"/>
            </a:avLst>
          </a:prstGeom>
          <a:solidFill>
            <a:srgbClr val="99FFCC"/>
          </a:solidFill>
          <a:ln w="9525">
            <a:solidFill>
              <a:srgbClr val="99FFCC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3000" b="1"/>
              <a:t> Thuỷ sản của đồng bằng Nam Bộ </a:t>
            </a:r>
            <a:r>
              <a:rPr lang="vi-VN" sz="3000" b="1"/>
              <a:t>được</a:t>
            </a:r>
            <a:r>
              <a:rPr lang="en-US" sz="3000" b="1"/>
              <a:t> ti</a:t>
            </a:r>
            <a:r>
              <a:rPr lang="vi-VN" sz="3000" b="1"/>
              <a:t>ê</a:t>
            </a:r>
            <a:r>
              <a:rPr lang="en-US" sz="3000" b="1"/>
              <a:t>u th</a:t>
            </a:r>
            <a:r>
              <a:rPr lang="vi-VN" sz="3000" b="1"/>
              <a:t>ụ</a:t>
            </a:r>
            <a:r>
              <a:rPr lang="en-US" sz="3000" b="1"/>
              <a:t> </a:t>
            </a:r>
            <a:r>
              <a:rPr lang="vi-VN" sz="3000" b="1"/>
              <a:t>ở</a:t>
            </a:r>
            <a:r>
              <a:rPr lang="en-US" sz="3000" b="1"/>
              <a:t> đâu?</a:t>
            </a:r>
            <a:endParaRPr lang="vi-VN" sz="3000" b="1"/>
          </a:p>
        </p:txBody>
      </p:sp>
      <p:sp>
        <p:nvSpPr>
          <p:cNvPr id="90135" name="Rectangle 23"/>
          <p:cNvSpPr>
            <a:spLocks noChangeArrowheads="1"/>
          </p:cNvSpPr>
          <p:nvPr/>
        </p:nvSpPr>
        <p:spPr bwMode="auto">
          <a:xfrm>
            <a:off x="1238250" y="5181600"/>
            <a:ext cx="2952750" cy="914400"/>
          </a:xfrm>
          <a:prstGeom prst="rect">
            <a:avLst/>
          </a:prstGeom>
          <a:solidFill>
            <a:srgbClr val="99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000" b="1" dirty="0" err="1"/>
              <a:t>Nhi</a:t>
            </a:r>
            <a:r>
              <a:rPr lang="vi-VN" sz="3000" b="1" dirty="0"/>
              <a:t>ều</a:t>
            </a:r>
            <a:r>
              <a:rPr lang="en-US" sz="3000" b="1" dirty="0"/>
              <a:t> n</a:t>
            </a:r>
            <a:r>
              <a:rPr lang="vi-VN" sz="3000" b="1" dirty="0"/>
              <a:t>ơ</a:t>
            </a:r>
            <a:r>
              <a:rPr lang="en-US" sz="3000" b="1" dirty="0"/>
              <a:t>i </a:t>
            </a:r>
          </a:p>
          <a:p>
            <a:pPr algn="ctr" eaLnBrk="0" hangingPunct="0"/>
            <a:r>
              <a:rPr lang="en-US" sz="3000" b="1" dirty="0" err="1"/>
              <a:t>trong</a:t>
            </a:r>
            <a:r>
              <a:rPr lang="en-US" sz="3000" b="1" dirty="0"/>
              <a:t> n</a:t>
            </a:r>
            <a:r>
              <a:rPr lang="vi-VN" sz="3000" b="1" dirty="0"/>
              <a:t>ước</a:t>
            </a:r>
          </a:p>
        </p:txBody>
      </p:sp>
      <p:sp>
        <p:nvSpPr>
          <p:cNvPr id="90136" name="Rectangle 24"/>
          <p:cNvSpPr>
            <a:spLocks noChangeArrowheads="1"/>
          </p:cNvSpPr>
          <p:nvPr/>
        </p:nvSpPr>
        <p:spPr bwMode="auto">
          <a:xfrm>
            <a:off x="6667500" y="5257800"/>
            <a:ext cx="2952750" cy="914400"/>
          </a:xfrm>
          <a:prstGeom prst="rect">
            <a:avLst/>
          </a:prstGeom>
          <a:solidFill>
            <a:srgbClr val="99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000" b="1"/>
              <a:t>Xuất kh</a:t>
            </a:r>
            <a:r>
              <a:rPr lang="vi-VN" sz="3000" b="1"/>
              <a:t>ẩu</a:t>
            </a:r>
          </a:p>
        </p:txBody>
      </p:sp>
      <p:sp>
        <p:nvSpPr>
          <p:cNvPr id="24583" name="Text Box 14"/>
          <p:cNvSpPr txBox="1">
            <a:spLocks noChangeArrowheads="1"/>
          </p:cNvSpPr>
          <p:nvPr/>
        </p:nvSpPr>
        <p:spPr bwMode="auto">
          <a:xfrm>
            <a:off x="0" y="14478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>
                <a:solidFill>
                  <a:srgbClr val="0000FF"/>
                </a:solidFill>
              </a:rPr>
              <a:t>2. Nơi nuôi và đánh bắt nhiều thủy sản nhất cả nước.</a:t>
            </a: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0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1" grpId="0" animBg="1"/>
      <p:bldP spid="90122" grpId="0" animBg="1"/>
      <p:bldP spid="90132" grpId="0" animBg="1"/>
      <p:bldP spid="90135" grpId="0" animBg="1"/>
      <p:bldP spid="901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0964" name="Picture 4" descr="Che bien ca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381250" y="2743200"/>
            <a:ext cx="6191250" cy="4889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Arial" charset="0"/>
              </a:rPr>
              <a:t>Cá tra, cá ba sa xuất khẩu  </a:t>
            </a:r>
          </a:p>
        </p:txBody>
      </p:sp>
      <p:pic>
        <p:nvPicPr>
          <p:cNvPr id="40966" name="Picture 6" descr="che%20bien%20tom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143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905250" y="6400800"/>
            <a:ext cx="4667250" cy="4889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Arial" charset="0"/>
              </a:rPr>
              <a:t>Tôm hùm xuất khẩu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  <p:bldP spid="409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http://khampha.vietnam.vn/khampha/uploads/63%20Tinh%20thanh/01.%20An%20Giang/1.%20Danh%20lam%20th%E1%BA%AFng%20c%E1%BA%A3nh/ch%E1%BB%A3%20n%E1%BB%95i%20long%20xuy%C3%AAn/Ch%E1%BB%A3%20n%E1%BB%95i%20Ki%C3%AAn%20Gi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2689225"/>
            <a:ext cx="69532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http://a8.vietbao.vn/images/vn888/Tra/thang11/chono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1763"/>
            <a:ext cx="58515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042025" y="990600"/>
            <a:ext cx="53879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sz="2400" b="1" dirty="0">
                <a:cs typeface="Times New Roman" pitchFamily="18" charset="0"/>
              </a:rPr>
              <a:t>CHỢ NỔI TRÊN SÔNG </a:t>
            </a:r>
            <a:r>
              <a:rPr lang="en-US" sz="24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nét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văn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hóa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người</a:t>
            </a:r>
            <a:r>
              <a:rPr lang="en-US" sz="2800" dirty="0">
                <a:cs typeface="Times New Roman" pitchFamily="18" charset="0"/>
              </a:rPr>
              <a:t> Nam </a:t>
            </a:r>
            <a:r>
              <a:rPr lang="en-US" sz="2800" dirty="0" err="1">
                <a:cs typeface="Times New Roman" pitchFamily="18" charset="0"/>
              </a:rPr>
              <a:t>Bộ</a:t>
            </a:r>
            <a:endParaRPr lang="en-US" sz="2800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http://khampha.vietnam.vn/khampha/uploads/63%20Tinh%20thanh/01.%20An%20Giang/1.%20Danh%20lam%20th%E1%BA%AFng%20c%E1%BA%A3nh/ch%E1%BB%A3%20n%E1%BB%95i%20long%20xuy%C3%AAn/Ch%E1%BB%A3%20n%E1%BB%95i%20Ki%C3%AAn%20Gi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http://a8.vietbao.vn/images/vn888/Tra/thang11/chono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60363"/>
            <a:ext cx="110617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76250" y="1905000"/>
            <a:ext cx="10572750" cy="3170099"/>
          </a:xfrm>
          <a:prstGeom prst="rect">
            <a:avLst/>
          </a:prstGeom>
          <a:solidFill>
            <a:srgbClr val="CCFFFF"/>
          </a:solidFill>
          <a:ln w="57150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</a:rPr>
              <a:t>  </a:t>
            </a:r>
            <a:r>
              <a:rPr lang="en-US" sz="4000" b="1" dirty="0" err="1">
                <a:solidFill>
                  <a:srgbClr val="0000FF"/>
                </a:solidFill>
              </a:rPr>
              <a:t>Nhờ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thiên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nhiên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ưu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đãi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>
                <a:solidFill>
                  <a:srgbClr val="0000FF"/>
                </a:solidFill>
              </a:rPr>
              <a:t>người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dân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cần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cù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lao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>
                <a:solidFill>
                  <a:srgbClr val="0000FF"/>
                </a:solidFill>
              </a:rPr>
              <a:t>đồng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bằng</a:t>
            </a:r>
            <a:r>
              <a:rPr lang="en-US" sz="4000" b="1" dirty="0">
                <a:solidFill>
                  <a:srgbClr val="0000FF"/>
                </a:solidFill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</a:rPr>
              <a:t>Bộ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đã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trở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thành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vùng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xuất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lúa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gạo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>
                <a:solidFill>
                  <a:srgbClr val="0000FF"/>
                </a:solidFill>
              </a:rPr>
              <a:t>trái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cây</a:t>
            </a:r>
            <a:r>
              <a:rPr lang="en-US" sz="4000" b="1" dirty="0">
                <a:solidFill>
                  <a:srgbClr val="0000FF"/>
                </a:solidFill>
              </a:rPr>
              <a:t>, </a:t>
            </a:r>
            <a:r>
              <a:rPr lang="en-US" sz="4000" b="1" dirty="0" err="1">
                <a:solidFill>
                  <a:srgbClr val="0000FF"/>
                </a:solidFill>
              </a:rPr>
              <a:t>thuỷ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lớn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nhất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cả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nước</a:t>
            </a:r>
            <a:r>
              <a:rPr lang="en-US" sz="4000" b="1" dirty="0">
                <a:solidFill>
                  <a:srgbClr val="0000FF"/>
                </a:solidFill>
              </a:rPr>
              <a:t>. </a:t>
            </a:r>
            <a:r>
              <a:rPr lang="en-US" sz="4000" b="1" dirty="0" err="1">
                <a:solidFill>
                  <a:srgbClr val="0000FF"/>
                </a:solidFill>
              </a:rPr>
              <a:t>Các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sản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phẩm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đó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được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đưa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tiêu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thụ</a:t>
            </a:r>
            <a:r>
              <a:rPr lang="en-US" sz="4000" b="1" dirty="0">
                <a:solidFill>
                  <a:srgbClr val="0000FF"/>
                </a:solidFill>
              </a:rPr>
              <a:t> ở </a:t>
            </a:r>
            <a:r>
              <a:rPr lang="en-US" sz="4000" b="1" dirty="0" err="1">
                <a:solidFill>
                  <a:srgbClr val="0000FF"/>
                </a:solidFill>
              </a:rPr>
              <a:t>nhiều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nơi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trong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nước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và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xuất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khẩu</a:t>
            </a:r>
            <a:r>
              <a:rPr lang="en-US" sz="40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-76200" y="685800"/>
            <a:ext cx="107632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u="sng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4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u="sng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44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nimBg="1"/>
      <p:bldP spid="1269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rass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FLWRVRT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438400"/>
            <a:ext cx="539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FLWRVRT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6225" y="511175"/>
            <a:ext cx="431800" cy="111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BD20530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86200"/>
            <a:ext cx="2466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36_1_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5" y="5229225"/>
            <a:ext cx="18446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36_3_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5462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WordArt 8"/>
          <p:cNvSpPr>
            <a:spLocks noChangeArrowheads="1" noChangeShapeType="1" noTextEdit="1"/>
          </p:cNvSpPr>
          <p:nvPr/>
        </p:nvSpPr>
        <p:spPr bwMode="auto">
          <a:xfrm>
            <a:off x="2762250" y="152400"/>
            <a:ext cx="66675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it-IT" sz="3600" kern="10"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Times New Roman"/>
                <a:cs typeface="Times New Roman"/>
              </a:rPr>
              <a:t>Trò chơi: Ai nhớ nhất ? </a:t>
            </a:r>
            <a:endParaRPr lang="en-US" sz="3600" kern="10">
              <a:ln w="349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66"/>
              </a:solidFill>
              <a:latin typeface="Times New Roman"/>
              <a:cs typeface="Times New Roman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809750" y="12954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</a:rPr>
              <a:t>Chọn chữ cái ứng với câu trả lời đúng: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428750" y="1844675"/>
            <a:ext cx="9048750" cy="974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1. Nhờ đâu đồng bằng Nam Bộ trở thành vựa lúa, vựa trái cây lớn nhất cả nước ?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667000" y="2971800"/>
            <a:ext cx="809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A. Người dân cần cù lao động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667000" y="4891088"/>
            <a:ext cx="4476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D. Tất cả các ý trên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667000" y="4281488"/>
            <a:ext cx="4381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C. Khí hậu nóng ẩm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2667000" y="3671888"/>
            <a:ext cx="495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B. Đất đai màu mỡ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/>
      <p:bldP spid="43018" grpId="0" animBg="1"/>
      <p:bldP spid="43019" grpId="0"/>
      <p:bldP spid="43020" grpId="0"/>
      <p:bldP spid="43020" grpId="1"/>
      <p:bldP spid="43020" grpId="2"/>
      <p:bldP spid="43021" grpId="0"/>
      <p:bldP spid="430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zeichen9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112447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5" name="Text Box 15"/>
          <p:cNvSpPr txBox="1">
            <a:spLocks noChangeArrowheads="1"/>
          </p:cNvSpPr>
          <p:nvPr/>
        </p:nvSpPr>
        <p:spPr bwMode="auto">
          <a:xfrm>
            <a:off x="0" y="2362200"/>
            <a:ext cx="11430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3600" b="1" dirty="0"/>
              <a:t>1. Nêu một số đặc điểm về nhà ở của ng­ười dân ở đồng bằng Nam Bộ?</a:t>
            </a:r>
            <a:endParaRPr lang="en-US" sz="3600" dirty="0"/>
          </a:p>
          <a:p>
            <a:pPr eaLnBrk="1" hangingPunct="1">
              <a:spcBef>
                <a:spcPct val="50000"/>
              </a:spcBef>
            </a:pPr>
            <a:endParaRPr lang="en-US" sz="36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0" y="4419600"/>
            <a:ext cx="1143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3600" b="1" dirty="0"/>
              <a:t>2. Kể tên các lễ hội nổi tiếng ở đồng bằng Nam Bộ .</a:t>
            </a:r>
            <a:endParaRPr lang="en-US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5" grpId="0"/>
      <p:bldP spid="1587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Z z,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1748" name="Picture 4" descr="grass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FLWRVRT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438400"/>
            <a:ext cx="539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FLWRVRT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6225" y="511175"/>
            <a:ext cx="431800" cy="111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36_1_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5" y="5229225"/>
            <a:ext cx="18446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36_3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5462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2762250" y="152400"/>
            <a:ext cx="66675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it-IT" sz="3600" kern="10"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Times New Roman"/>
                <a:cs typeface="Times New Roman"/>
              </a:rPr>
              <a:t>Trò chơi: Ai nhớ nhất ? </a:t>
            </a:r>
            <a:endParaRPr lang="en-US" sz="3600" kern="10">
              <a:ln w="349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66"/>
              </a:solidFill>
              <a:latin typeface="Times New Roman"/>
              <a:cs typeface="Times New Roman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1809750" y="12954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</a:rPr>
              <a:t>Chọn chữ cái ứng với câu trả lời đúng: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1428750" y="1844675"/>
            <a:ext cx="9048750" cy="523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2. Loại trái cây nào không có ở đồng bằng Nam Bộ ?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5810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A. Chôm chôm, thanh long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2667000" y="4891088"/>
            <a:ext cx="4476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D. Măng cụt, na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667000" y="4281488"/>
            <a:ext cx="4381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C. Vải thiều, đào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2667000" y="3671888"/>
            <a:ext cx="495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B. Sầu riêng, mít tố nữ</a:t>
            </a:r>
          </a:p>
        </p:txBody>
      </p:sp>
      <p:pic>
        <p:nvPicPr>
          <p:cNvPr id="31760" name="Picture 16" descr="!danc_cl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 animBg="1"/>
      <p:bldP spid="44044" grpId="0"/>
      <p:bldP spid="44045" grpId="0"/>
      <p:bldP spid="44046" grpId="0"/>
      <p:bldP spid="44046" grpId="1"/>
      <p:bldP spid="44046" grpId="2"/>
      <p:bldP spid="440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2772" name="Picture 4" descr="grass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FLWRVRT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438400"/>
            <a:ext cx="539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FLWRVRT2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6225" y="511175"/>
            <a:ext cx="431800" cy="111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36_1_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5" y="5229225"/>
            <a:ext cx="18446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36_3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5462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WordArt 9"/>
          <p:cNvSpPr>
            <a:spLocks noChangeArrowheads="1" noChangeShapeType="1" noTextEdit="1"/>
          </p:cNvSpPr>
          <p:nvPr/>
        </p:nvSpPr>
        <p:spPr bwMode="auto">
          <a:xfrm>
            <a:off x="2762250" y="152400"/>
            <a:ext cx="66675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it-IT" sz="3600" kern="10">
                <a:ln w="349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Times New Roman"/>
                <a:cs typeface="Times New Roman"/>
              </a:rPr>
              <a:t>Trò chơi: Ai nhớ nhất ? </a:t>
            </a:r>
            <a:endParaRPr lang="en-US" sz="3600" kern="10">
              <a:ln w="349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66"/>
              </a:solidFill>
              <a:latin typeface="Times New Roman"/>
              <a:cs typeface="Times New Roman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809750" y="12954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</a:rPr>
              <a:t>Chọn chữ cái ứng với câu trả lời đúng: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1428750" y="1844675"/>
            <a:ext cx="9048750" cy="523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.VnTime" pitchFamily="34" charset="0"/>
              </a:rPr>
              <a:t>Lo¹i thuû s¶n nµo ®­îc nu«i nhiÒu ë ®ång b»ng Nam Bé?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5810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A. </a:t>
            </a:r>
            <a:r>
              <a:rPr lang="en-US" sz="2800" b="1">
                <a:solidFill>
                  <a:srgbClr val="000000"/>
                </a:solidFill>
                <a:latin typeface=".VnTime" pitchFamily="34" charset="0"/>
              </a:rPr>
              <a:t>C¸</a:t>
            </a:r>
            <a:r>
              <a:rPr lang="en-US" sz="2800" b="1">
                <a:solidFill>
                  <a:srgbClr val="000000"/>
                </a:solidFill>
              </a:rPr>
              <a:t> ba sa, </a:t>
            </a:r>
            <a:r>
              <a:rPr lang="en-US" sz="2800" b="1">
                <a:solidFill>
                  <a:srgbClr val="000000"/>
                </a:solidFill>
                <a:latin typeface=".VnTime" pitchFamily="34" charset="0"/>
              </a:rPr>
              <a:t>mùc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2667000" y="4281488"/>
            <a:ext cx="6000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C. </a:t>
            </a:r>
            <a:r>
              <a:rPr lang="en-US" sz="2800" b="1">
                <a:solidFill>
                  <a:srgbClr val="000000"/>
                </a:solidFill>
                <a:latin typeface=".VnTime" pitchFamily="34" charset="0"/>
              </a:rPr>
              <a:t>C¸ tra, c¸ ba sa, t«m, mùc</a:t>
            </a:r>
            <a:r>
              <a:rPr lang="en-US" sz="2800" b="1">
                <a:solidFill>
                  <a:srgbClr val="000000"/>
                </a:solidFill>
              </a:rPr>
              <a:t> </a:t>
            </a:r>
            <a:endParaRPr lang="en-US" sz="2800" b="1">
              <a:solidFill>
                <a:srgbClr val="000000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667000" y="3671888"/>
            <a:ext cx="495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B. </a:t>
            </a:r>
            <a:r>
              <a:rPr lang="en-US" sz="2800" b="1">
                <a:solidFill>
                  <a:srgbClr val="000000"/>
                </a:solidFill>
                <a:latin typeface=".VnTime" pitchFamily="34" charset="0"/>
              </a:rPr>
              <a:t>C¸ tra, t«m</a:t>
            </a:r>
            <a:endParaRPr lang="en-US" sz="2800" b="1">
              <a:solidFill>
                <a:srgbClr val="000000"/>
              </a:solidFill>
            </a:endParaRPr>
          </a:p>
        </p:txBody>
      </p:sp>
      <p:pic>
        <p:nvPicPr>
          <p:cNvPr id="32783" name="Picture 16" descr="!danc_cl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1" grpId="0" animBg="1"/>
      <p:bldP spid="46092" grpId="0"/>
      <p:bldP spid="46094" grpId="0"/>
      <p:bldP spid="46094" grpId="1"/>
      <p:bldP spid="46094" grpId="2"/>
      <p:bldP spid="460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ownloads\Các loại lớp 4B\BÀI GIẢNG POI\Tuần 22\cảnh\đẹp\49203714_1913982502053043_799263995407106048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76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:\Users\admin\Downloads\Các loại lớp 4B\BÀI GIẢNG POI\Tuần 23\đẹp\48404478_2084001901911723_486952062755746611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66925"/>
            <a:ext cx="11734800" cy="892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gra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71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Buomba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104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3000" y="76200"/>
            <a:ext cx="2571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WordArt 8"/>
          <p:cNvSpPr>
            <a:spLocks noChangeArrowheads="1" noChangeShapeType="1" noTextEdit="1"/>
          </p:cNvSpPr>
          <p:nvPr/>
        </p:nvSpPr>
        <p:spPr bwMode="auto">
          <a:xfrm>
            <a:off x="1619250" y="609600"/>
            <a:ext cx="8001000" cy="4419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 TẠM BiỆT</a:t>
            </a:r>
          </a:p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CÁC EM !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ChangeArrowheads="1"/>
          </p:cNvSpPr>
          <p:nvPr/>
        </p:nvSpPr>
        <p:spPr bwMode="auto">
          <a:xfrm>
            <a:off x="0" y="744538"/>
            <a:ext cx="11430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vi-VN" sz="2800" b="1">
              <a:solidFill>
                <a:srgbClr val="FF3300"/>
              </a:solidFill>
            </a:endParaRPr>
          </a:p>
        </p:txBody>
      </p:sp>
      <p:sp>
        <p:nvSpPr>
          <p:cNvPr id="5123" name="Text Box 11"/>
          <p:cNvSpPr txBox="1">
            <a:spLocks noChangeArrowheads="1"/>
          </p:cNvSpPr>
          <p:nvPr/>
        </p:nvSpPr>
        <p:spPr bwMode="auto">
          <a:xfrm>
            <a:off x="0" y="4572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cs typeface="Times New Roman" pitchFamily="18" charset="0"/>
              </a:rPr>
              <a:t>Địa lý</a:t>
            </a:r>
            <a:endParaRPr lang="en-US" sz="2800">
              <a:cs typeface="Times New Roman" pitchFamily="18" charset="0"/>
            </a:endParaRPr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0" y="9906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 dirty="0" err="1">
                <a:solidFill>
                  <a:srgbClr val="FF3300"/>
                </a:solidFill>
              </a:rPr>
              <a:t>Hoạt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động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sản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xuất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của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người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dân</a:t>
            </a:r>
            <a:r>
              <a:rPr lang="en-US" sz="2800" b="1" dirty="0">
                <a:solidFill>
                  <a:srgbClr val="FF3300"/>
                </a:solidFill>
              </a:rPr>
              <a:t> ở </a:t>
            </a:r>
            <a:r>
              <a:rPr lang="en-US" sz="2800" b="1" dirty="0" err="1">
                <a:solidFill>
                  <a:srgbClr val="FF3300"/>
                </a:solidFill>
              </a:rPr>
              <a:t>đồng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bằng</a:t>
            </a:r>
            <a:r>
              <a:rPr lang="en-US" sz="2800" b="1" dirty="0">
                <a:solidFill>
                  <a:srgbClr val="FF3300"/>
                </a:solidFill>
              </a:rPr>
              <a:t> Nam </a:t>
            </a:r>
            <a:r>
              <a:rPr lang="en-US" sz="2800" b="1" dirty="0" err="1">
                <a:solidFill>
                  <a:srgbClr val="FF3300"/>
                </a:solidFill>
              </a:rPr>
              <a:t>Bộ</a:t>
            </a:r>
            <a:r>
              <a:rPr lang="en-US" sz="2800" b="1" dirty="0">
                <a:solidFill>
                  <a:srgbClr val="FF3300"/>
                </a:solidFill>
              </a:rPr>
              <a:t>.</a:t>
            </a:r>
            <a:endParaRPr lang="en-US" sz="2800" dirty="0"/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0" y="15240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00FF"/>
                </a:solidFill>
              </a:rPr>
              <a:t>1. Vựa lúa, vựa trái cây lớn nhất cả nước.</a:t>
            </a: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129039" name="Text Box 15"/>
          <p:cNvSpPr txBox="1">
            <a:spLocks noChangeArrowheads="1"/>
          </p:cNvSpPr>
          <p:nvPr/>
        </p:nvSpPr>
        <p:spPr bwMode="auto">
          <a:xfrm>
            <a:off x="0" y="2057400"/>
            <a:ext cx="1143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008000"/>
                </a:solidFill>
              </a:rPr>
              <a:t>* </a:t>
            </a:r>
            <a:r>
              <a:rPr lang="en-US" sz="2800" b="1">
                <a:solidFill>
                  <a:srgbClr val="008000"/>
                </a:solidFill>
              </a:rPr>
              <a:t>Đồng bằng Nam Bộ có những điều kiện thuận lợi gì để trở thành vựa lúa, vựa trái cây lớn nhất cả nước?</a:t>
            </a:r>
            <a:endParaRPr lang="en-US" sz="2800">
              <a:solidFill>
                <a:srgbClr val="008000"/>
              </a:solidFill>
            </a:endParaRPr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95250" y="3244849"/>
            <a:ext cx="1714500" cy="1955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8000"/>
                </a:solidFill>
              </a:rPr>
              <a:t>Vựa lúa, vựa trái cây</a:t>
            </a:r>
          </a:p>
          <a:p>
            <a:pPr eaLnBrk="1" hangingPunct="1"/>
            <a:r>
              <a:rPr lang="en-US" sz="2400" b="1">
                <a:solidFill>
                  <a:srgbClr val="008000"/>
                </a:solidFill>
              </a:rPr>
              <a:t>lớn nhất cả nước</a:t>
            </a:r>
            <a:endParaRPr lang="en-US" sz="2400">
              <a:solidFill>
                <a:srgbClr val="008000"/>
              </a:solidFill>
            </a:endParaRP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2759466" y="2954493"/>
            <a:ext cx="5143500" cy="4619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</a:rPr>
              <a:t>Đồng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bằng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lớn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nhất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nước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2667000" y="3529641"/>
            <a:ext cx="3048000" cy="4619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</a:rPr>
              <a:t>Đất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đai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màu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mỡ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>
            <a:off x="2599300" y="4355453"/>
            <a:ext cx="7048500" cy="4619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00FF"/>
                </a:solidFill>
              </a:rPr>
              <a:t>Khí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hậu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nóng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ẩm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nguồn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nước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dồi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dào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9044" name="Text Box 20"/>
          <p:cNvSpPr txBox="1">
            <a:spLocks noChangeArrowheads="1"/>
          </p:cNvSpPr>
          <p:nvPr/>
        </p:nvSpPr>
        <p:spPr bwMode="auto">
          <a:xfrm>
            <a:off x="2714185" y="5167267"/>
            <a:ext cx="4762500" cy="4619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</a:rPr>
              <a:t>Người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dân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cần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cù</a:t>
            </a:r>
            <a:r>
              <a:rPr lang="en-US" sz="2400" b="1" dirty="0">
                <a:solidFill>
                  <a:srgbClr val="0000FF"/>
                </a:solidFill>
              </a:rPr>
              <a:t> lao </a:t>
            </a:r>
            <a:r>
              <a:rPr lang="en-US" sz="2400" b="1" dirty="0" err="1">
                <a:solidFill>
                  <a:srgbClr val="0000FF"/>
                </a:solidFill>
              </a:rPr>
              <a:t>động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0" y="5748632"/>
            <a:ext cx="1143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8000"/>
                </a:solidFill>
              </a:rPr>
              <a:t>* </a:t>
            </a:r>
            <a:r>
              <a:rPr lang="en-US" sz="2800" b="1" dirty="0" err="1">
                <a:solidFill>
                  <a:srgbClr val="008000"/>
                </a:solidFill>
              </a:rPr>
              <a:t>Lúa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gạo</a:t>
            </a:r>
            <a:r>
              <a:rPr lang="en-US" sz="2800" b="1" dirty="0">
                <a:solidFill>
                  <a:srgbClr val="008000"/>
                </a:solidFill>
              </a:rPr>
              <a:t>, </a:t>
            </a:r>
            <a:r>
              <a:rPr lang="en-US" sz="2800" b="1" dirty="0" err="1">
                <a:solidFill>
                  <a:srgbClr val="008000"/>
                </a:solidFill>
              </a:rPr>
              <a:t>trái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cây</a:t>
            </a:r>
            <a:r>
              <a:rPr lang="en-US" sz="2800" b="1" dirty="0">
                <a:solidFill>
                  <a:srgbClr val="008000"/>
                </a:solidFill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</a:rPr>
              <a:t>đồng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bằng</a:t>
            </a:r>
            <a:r>
              <a:rPr lang="en-US" sz="2800" b="1" dirty="0">
                <a:solidFill>
                  <a:srgbClr val="008000"/>
                </a:solidFill>
              </a:rPr>
              <a:t> Nam </a:t>
            </a:r>
            <a:r>
              <a:rPr lang="en-US" sz="2800" b="1" dirty="0" err="1">
                <a:solidFill>
                  <a:srgbClr val="008000"/>
                </a:solidFill>
              </a:rPr>
              <a:t>Bộ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được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tiêu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thụ</a:t>
            </a:r>
            <a:r>
              <a:rPr lang="en-US" sz="2800" b="1" dirty="0">
                <a:solidFill>
                  <a:srgbClr val="008000"/>
                </a:solidFill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</a:rPr>
              <a:t>những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đâu</a:t>
            </a:r>
            <a:r>
              <a:rPr lang="en-US" sz="2800" b="1" dirty="0">
                <a:solidFill>
                  <a:srgbClr val="008000"/>
                </a:solidFill>
              </a:rPr>
              <a:t>?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29046" name="Text Box 22"/>
          <p:cNvSpPr txBox="1">
            <a:spLocks noChangeArrowheads="1"/>
          </p:cNvSpPr>
          <p:nvPr/>
        </p:nvSpPr>
        <p:spPr bwMode="auto">
          <a:xfrm>
            <a:off x="24912" y="6113757"/>
            <a:ext cx="1143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</a:rPr>
              <a:t>* </a:t>
            </a:r>
            <a:r>
              <a:rPr lang="en-US" sz="2800" b="1" dirty="0" err="1">
                <a:solidFill>
                  <a:srgbClr val="0000FF"/>
                </a:solidFill>
              </a:rPr>
              <a:t>Phần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lớn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lúa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gạo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trái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</a:rPr>
              <a:t>đồng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bằng</a:t>
            </a:r>
            <a:r>
              <a:rPr lang="en-US" sz="2800" b="1" dirty="0">
                <a:solidFill>
                  <a:srgbClr val="0000FF"/>
                </a:solidFill>
              </a:rPr>
              <a:t> Nam </a:t>
            </a:r>
            <a:r>
              <a:rPr lang="en-US" sz="2800" b="1" dirty="0" err="1">
                <a:solidFill>
                  <a:srgbClr val="0000FF"/>
                </a:solidFill>
              </a:rPr>
              <a:t>Bộ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cung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cấp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nước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xuất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khẩu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9047" name="Line 23"/>
          <p:cNvSpPr>
            <a:spLocks noChangeShapeType="1"/>
          </p:cNvSpPr>
          <p:nvPr/>
        </p:nvSpPr>
        <p:spPr bwMode="auto">
          <a:xfrm flipV="1">
            <a:off x="1759340" y="3127892"/>
            <a:ext cx="1000125" cy="683378"/>
          </a:xfrm>
          <a:prstGeom prst="line">
            <a:avLst/>
          </a:prstGeom>
          <a:noFill/>
          <a:ln w="38100">
            <a:solidFill>
              <a:srgbClr val="F4430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48" name="Line 24"/>
          <p:cNvSpPr>
            <a:spLocks noChangeShapeType="1"/>
          </p:cNvSpPr>
          <p:nvPr/>
        </p:nvSpPr>
        <p:spPr bwMode="auto">
          <a:xfrm>
            <a:off x="1711716" y="3834129"/>
            <a:ext cx="952500" cy="0"/>
          </a:xfrm>
          <a:prstGeom prst="line">
            <a:avLst/>
          </a:prstGeom>
          <a:noFill/>
          <a:ln w="38100">
            <a:solidFill>
              <a:srgbClr val="F4430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49" name="Line 25"/>
          <p:cNvSpPr>
            <a:spLocks noChangeShapeType="1"/>
          </p:cNvSpPr>
          <p:nvPr/>
        </p:nvSpPr>
        <p:spPr bwMode="auto">
          <a:xfrm>
            <a:off x="1759341" y="3879849"/>
            <a:ext cx="857250" cy="685800"/>
          </a:xfrm>
          <a:prstGeom prst="line">
            <a:avLst/>
          </a:prstGeom>
          <a:noFill/>
          <a:ln w="38100">
            <a:solidFill>
              <a:srgbClr val="F4430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50" name="Line 26"/>
          <p:cNvSpPr>
            <a:spLocks noChangeShapeType="1"/>
          </p:cNvSpPr>
          <p:nvPr/>
        </p:nvSpPr>
        <p:spPr bwMode="auto">
          <a:xfrm>
            <a:off x="1718310" y="3915292"/>
            <a:ext cx="952500" cy="1524000"/>
          </a:xfrm>
          <a:prstGeom prst="line">
            <a:avLst/>
          </a:prstGeom>
          <a:noFill/>
          <a:ln w="38100">
            <a:solidFill>
              <a:srgbClr val="F4430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9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7" grpId="0"/>
      <p:bldP spid="129038" grpId="0"/>
      <p:bldP spid="129039" grpId="0"/>
      <p:bldP spid="129039" grpId="1"/>
      <p:bldP spid="129040" grpId="0" animBg="1"/>
      <p:bldP spid="129041" grpId="0" animBg="1"/>
      <p:bldP spid="129042" grpId="0" animBg="1"/>
      <p:bldP spid="129043" grpId="0" animBg="1"/>
      <p:bldP spid="129044" grpId="0" animBg="1"/>
      <p:bldP spid="129045" grpId="0"/>
      <p:bldP spid="129045" grpId="1"/>
      <p:bldP spid="129046" grpId="0"/>
      <p:bldP spid="129047" grpId="0" animBg="1"/>
      <p:bldP spid="129048" grpId="0" animBg="1"/>
      <p:bldP spid="129049" grpId="0" animBg="1"/>
      <p:bldP spid="1290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2"/>
          <p:cNvSpPr txBox="1">
            <a:spLocks noChangeArrowheads="1"/>
          </p:cNvSpPr>
          <p:nvPr/>
        </p:nvSpPr>
        <p:spPr bwMode="auto">
          <a:xfrm>
            <a:off x="2000250" y="1828800"/>
            <a:ext cx="8858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rgbClr val="000099"/>
              </a:solidFill>
              <a:latin typeface=".VnTime" pitchFamily="34" charset="0"/>
            </a:endParaRPr>
          </a:p>
        </p:txBody>
      </p:sp>
      <p:sp>
        <p:nvSpPr>
          <p:cNvPr id="6147" name="Text Box 13"/>
          <p:cNvSpPr txBox="1">
            <a:spLocks noChangeArrowheads="1"/>
          </p:cNvSpPr>
          <p:nvPr/>
        </p:nvSpPr>
        <p:spPr bwMode="auto">
          <a:xfrm>
            <a:off x="2000250" y="2590800"/>
            <a:ext cx="8572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0">
              <a:solidFill>
                <a:srgbClr val="000099"/>
              </a:solidFill>
              <a:latin typeface=".VnTime" pitchFamily="34" charset="0"/>
            </a:endParaRPr>
          </a:p>
        </p:txBody>
      </p:sp>
      <p:sp>
        <p:nvSpPr>
          <p:cNvPr id="6148" name="Text Box 19"/>
          <p:cNvSpPr txBox="1">
            <a:spLocks noChangeArrowheads="1"/>
          </p:cNvSpPr>
          <p:nvPr/>
        </p:nvSpPr>
        <p:spPr bwMode="auto">
          <a:xfrm>
            <a:off x="304800" y="11430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00FF"/>
                </a:solidFill>
              </a:rPr>
              <a:t>1. Vựa lúa, vựa trái cây lớn nhất cả nước.</a:t>
            </a:r>
            <a:endParaRPr lang="en-US" sz="2800">
              <a:solidFill>
                <a:srgbClr val="0000FF"/>
              </a:solidFill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90500" y="1507582"/>
            <a:ext cx="1143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>
                <a:solidFill>
                  <a:srgbClr val="008000"/>
                </a:solidFill>
              </a:rPr>
              <a:t>* Quan </a:t>
            </a:r>
            <a:r>
              <a:rPr lang="en-US" sz="2800" b="1" dirty="0" err="1">
                <a:solidFill>
                  <a:srgbClr val="008000"/>
                </a:solidFill>
              </a:rPr>
              <a:t>sát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tranh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và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cho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biết</a:t>
            </a:r>
            <a:r>
              <a:rPr lang="en-US" sz="2800" b="1" dirty="0">
                <a:solidFill>
                  <a:srgbClr val="008000"/>
                </a:solidFill>
              </a:rPr>
              <a:t>: </a:t>
            </a:r>
            <a:r>
              <a:rPr lang="en-US" sz="2800" b="1" dirty="0" err="1">
                <a:solidFill>
                  <a:srgbClr val="008000"/>
                </a:solidFill>
              </a:rPr>
              <a:t>Người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dân</a:t>
            </a:r>
            <a:r>
              <a:rPr lang="en-US" sz="2800" b="1" dirty="0">
                <a:solidFill>
                  <a:srgbClr val="008000"/>
                </a:solidFill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</a:rPr>
              <a:t>đồng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bằng</a:t>
            </a:r>
            <a:r>
              <a:rPr lang="en-US" sz="2800" b="1" dirty="0">
                <a:solidFill>
                  <a:srgbClr val="008000"/>
                </a:solidFill>
              </a:rPr>
              <a:t> Nam </a:t>
            </a:r>
            <a:r>
              <a:rPr lang="en-US" sz="2800" b="1" dirty="0" err="1">
                <a:solidFill>
                  <a:srgbClr val="008000"/>
                </a:solidFill>
              </a:rPr>
              <a:t>Bộ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họ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trồng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cây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gì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và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các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sản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phẩm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của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các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cây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trồng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</a:rPr>
              <a:t>đó</a:t>
            </a:r>
            <a:r>
              <a:rPr lang="en-US" sz="2800" b="1" dirty="0">
                <a:solidFill>
                  <a:srgbClr val="008000"/>
                </a:solidFill>
              </a:rPr>
              <a:t>?</a:t>
            </a:r>
          </a:p>
        </p:txBody>
      </p:sp>
      <p:pic>
        <p:nvPicPr>
          <p:cNvPr id="81924" name="Picture 4" descr="canh dong 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4763"/>
            <a:ext cx="295275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886200"/>
            <a:ext cx="2952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http://best-resort-in-vietnam.com/static/upload/images/le-hoi-trai-cay-2013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748088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http://sonongnghiepkiengiang.gov.vn/userfiles/image/Thanh%20tra%20so/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833813"/>
            <a:ext cx="28575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56271" y="2491179"/>
            <a:ext cx="1143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- </a:t>
            </a:r>
            <a:r>
              <a:rPr lang="en-US" sz="2800" b="1" dirty="0" err="1">
                <a:solidFill>
                  <a:srgbClr val="0000FF"/>
                </a:solidFill>
              </a:rPr>
              <a:t>Người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dân</a:t>
            </a:r>
            <a:r>
              <a:rPr lang="en-US" sz="2800" b="1" dirty="0">
                <a:solidFill>
                  <a:srgbClr val="0000FF"/>
                </a:solidFill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</a:rPr>
              <a:t>đồng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Bằng</a:t>
            </a:r>
            <a:r>
              <a:rPr lang="en-US" sz="2800" b="1" dirty="0">
                <a:solidFill>
                  <a:srgbClr val="0000FF"/>
                </a:solidFill>
              </a:rPr>
              <a:t> Nam </a:t>
            </a:r>
            <a:r>
              <a:rPr lang="en-US" sz="2800" b="1" dirty="0" err="1">
                <a:solidFill>
                  <a:srgbClr val="0000FF"/>
                </a:solidFill>
              </a:rPr>
              <a:t>Bộ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họ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trồng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lúa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ăn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0" y="3124200"/>
            <a:ext cx="1143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- Sản phẩm của các cây trồng là thóc gạo và trái cây.</a:t>
            </a: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 build="allAtOnce"/>
      <p:bldP spid="10265" grpId="0"/>
      <p:bldP spid="102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228600" y="152400"/>
            <a:ext cx="11201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2600" b="1" dirty="0">
                <a:solidFill>
                  <a:srgbClr val="008000"/>
                </a:solidFill>
              </a:rPr>
              <a:t>* </a:t>
            </a:r>
            <a:r>
              <a:rPr lang="en-US" sz="2600" b="1" dirty="0" err="1">
                <a:solidFill>
                  <a:srgbClr val="008000"/>
                </a:solidFill>
              </a:rPr>
              <a:t>Quan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sát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các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hình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dưới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đây</a:t>
            </a:r>
            <a:r>
              <a:rPr lang="en-US" sz="2600" b="1" dirty="0">
                <a:solidFill>
                  <a:srgbClr val="008000"/>
                </a:solidFill>
              </a:rPr>
              <a:t>, </a:t>
            </a:r>
            <a:r>
              <a:rPr lang="en-US" sz="2600" b="1" dirty="0" err="1">
                <a:solidFill>
                  <a:srgbClr val="008000"/>
                </a:solidFill>
              </a:rPr>
              <a:t>kể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tên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thứ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tự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các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công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việc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trong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thu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hoạch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và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chế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biến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gạo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xuất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khẩu</a:t>
            </a:r>
            <a:r>
              <a:rPr lang="en-US" sz="2600" b="1" dirty="0">
                <a:solidFill>
                  <a:srgbClr val="008000"/>
                </a:solidFill>
              </a:rPr>
              <a:t> ở </a:t>
            </a:r>
            <a:r>
              <a:rPr lang="en-US" sz="2600" b="1" dirty="0" err="1">
                <a:solidFill>
                  <a:srgbClr val="008000"/>
                </a:solidFill>
              </a:rPr>
              <a:t>đồng</a:t>
            </a:r>
            <a:r>
              <a:rPr lang="en-US" sz="2600" b="1" dirty="0">
                <a:solidFill>
                  <a:srgbClr val="008000"/>
                </a:solidFill>
              </a:rPr>
              <a:t> </a:t>
            </a:r>
            <a:r>
              <a:rPr lang="en-US" sz="2600" b="1" dirty="0" err="1">
                <a:solidFill>
                  <a:srgbClr val="008000"/>
                </a:solidFill>
              </a:rPr>
              <a:t>bằng</a:t>
            </a:r>
            <a:r>
              <a:rPr lang="en-US" sz="2600" b="1" dirty="0">
                <a:solidFill>
                  <a:srgbClr val="008000"/>
                </a:solidFill>
              </a:rPr>
              <a:t> Nam </a:t>
            </a:r>
            <a:r>
              <a:rPr lang="en-US" sz="2600" b="1" dirty="0" err="1">
                <a:solidFill>
                  <a:srgbClr val="008000"/>
                </a:solidFill>
              </a:rPr>
              <a:t>Bộ</a:t>
            </a:r>
            <a:r>
              <a:rPr lang="en-US" sz="2600" b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4000500" y="44196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80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0" y="3671888"/>
            <a:ext cx="2301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sz="280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132103" name="Picture 11" descr="phoi lu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143000"/>
            <a:ext cx="3667125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12" descr="xay lua g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800600"/>
            <a:ext cx="4000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13" descr="xuat khau gao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4419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28" descr="C:\Users\TUAN\Desktop\tuan\hinh anh\images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0005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0" y="4038600"/>
            <a:ext cx="2095500" cy="48895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600" b="1">
                <a:solidFill>
                  <a:srgbClr val="FFFFFF"/>
                </a:solidFill>
              </a:rPr>
              <a:t>Gặt lúa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7708900" y="4267200"/>
            <a:ext cx="2292350" cy="45720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>
                <a:solidFill>
                  <a:srgbClr val="FFFFFF"/>
                </a:solidFill>
              </a:rPr>
              <a:t>Phơi thóc</a:t>
            </a:r>
          </a:p>
        </p:txBody>
      </p:sp>
      <p:sp>
        <p:nvSpPr>
          <p:cNvPr id="132119" name="Text Box 23"/>
          <p:cNvSpPr txBox="1">
            <a:spLocks noChangeArrowheads="1"/>
          </p:cNvSpPr>
          <p:nvPr/>
        </p:nvSpPr>
        <p:spPr bwMode="auto">
          <a:xfrm>
            <a:off x="0" y="4611231"/>
            <a:ext cx="11811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Xay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xát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gạo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đóng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bao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32120" name="Text Box 24"/>
          <p:cNvSpPr txBox="1">
            <a:spLocks noChangeArrowheads="1"/>
          </p:cNvSpPr>
          <p:nvPr/>
        </p:nvSpPr>
        <p:spPr bwMode="auto">
          <a:xfrm>
            <a:off x="5410200" y="4876800"/>
            <a:ext cx="1600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gạo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itchFamily="18" charset="0"/>
              </a:rPr>
              <a:t>khẩu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132121" name="Picture 29" descr="C:\Users\TUAN\Desktop\tuan\hinh anh\1_RHR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3714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286250" y="4268788"/>
            <a:ext cx="2762250" cy="488950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600" b="1">
                <a:solidFill>
                  <a:srgbClr val="FFFFFF"/>
                </a:solidFill>
              </a:rPr>
              <a:t>Tuốt lúa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31" grpId="0" animBg="1"/>
      <p:bldP spid="33" grpId="0" animBg="1"/>
      <p:bldP spid="132119" grpId="0"/>
      <p:bldP spid="132120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agroviet.gov.vn/Docs/8687d3c1_maygat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000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5" descr="http://skhcn.bacgiang.gov.vn/upload/anh%20tin%20bai/Khoa_hoc_nong_nghiep_Viet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0"/>
            <a:ext cx="381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4" descr="0508La03L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9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untitle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714750" cy="29718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untitl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886200"/>
            <a:ext cx="3714750" cy="2971800"/>
          </a:xfrm>
          <a:prstGeom prst="rect">
            <a:avLst/>
          </a:prstGeom>
          <a:noFill/>
          <a:ln w="127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3" name="Picture 29" descr="C:\Users\TUAN\Desktop\tuan\hinh anh\1_RHR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886200"/>
            <a:ext cx="4000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3810000" y="3886200"/>
            <a:ext cx="3524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Gặt và tuốt lúa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11" descr="phoi lua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untitle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191000" cy="33528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1" name="Picture 12" descr="xay lua ga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0"/>
            <a:ext cx="4095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25" descr="scan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3505200"/>
            <a:ext cx="4095750" cy="3352800"/>
          </a:xfrm>
          <a:prstGeom prst="rect">
            <a:avLst/>
          </a:prstGeom>
          <a:noFill/>
          <a:ln w="28575" cap="rnd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1047750" y="3429000"/>
            <a:ext cx="6286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Phơi thóc và xay sát thành gạo</a:t>
            </a:r>
          </a:p>
        </p:txBody>
      </p:sp>
      <p:pic>
        <p:nvPicPr>
          <p:cNvPr id="159754" name="Picture 2" descr="Mô tả ảnh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3143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5" name="Picture 3" descr="Giá gạo xuất khẩu của Việt Nam hiện cao gấp đôi so với hồi tháng 1/2008 (ảnh raovat.com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31432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24" descr="scan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5715000" cy="3429000"/>
          </a:xfrm>
          <a:prstGeom prst="rect">
            <a:avLst/>
          </a:prstGeom>
          <a:noFill/>
          <a:ln w="28575" cap="rnd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untitled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5715000" cy="3429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5" name="Picture 13" descr="xuat khau gao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6" name="Picture 5" descr="Mô tả ảnh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71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3333750" y="3581400"/>
            <a:ext cx="381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Xuất khẩu gạo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1151</Words>
  <Application>Microsoft Office PowerPoint</Application>
  <PresentationFormat>Custom</PresentationFormat>
  <Paragraphs>139</Paragraphs>
  <Slides>34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Z z,</vt:lpstr>
      <vt:lpstr>Slide 31</vt:lpstr>
      <vt:lpstr>Slide 32</vt:lpstr>
      <vt:lpstr>Slide 33</vt:lpstr>
      <vt:lpstr>Slide 34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122</cp:revision>
  <dcterms:created xsi:type="dcterms:W3CDTF">2010-01-28T11:37:40Z</dcterms:created>
  <dcterms:modified xsi:type="dcterms:W3CDTF">2020-05-28T15:08:20Z</dcterms:modified>
</cp:coreProperties>
</file>